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9" r:id="rId3"/>
  </p:sldMasterIdLst>
  <p:notesMasterIdLst>
    <p:notesMasterId r:id="rId42"/>
  </p:notesMasterIdLst>
  <p:sldIdLst>
    <p:sldId id="302" r:id="rId4"/>
    <p:sldId id="260" r:id="rId5"/>
    <p:sldId id="259" r:id="rId6"/>
    <p:sldId id="258" r:id="rId7"/>
    <p:sldId id="261" r:id="rId8"/>
    <p:sldId id="262" r:id="rId9"/>
    <p:sldId id="264" r:id="rId10"/>
    <p:sldId id="265" r:id="rId11"/>
    <p:sldId id="267" r:id="rId12"/>
    <p:sldId id="269" r:id="rId13"/>
    <p:sldId id="268" r:id="rId14"/>
    <p:sldId id="305" r:id="rId15"/>
    <p:sldId id="273" r:id="rId16"/>
    <p:sldId id="274" r:id="rId17"/>
    <p:sldId id="266"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90" r:id="rId33"/>
    <p:sldId id="292" r:id="rId34"/>
    <p:sldId id="294" r:id="rId35"/>
    <p:sldId id="295" r:id="rId36"/>
    <p:sldId id="306" r:id="rId37"/>
    <p:sldId id="308" r:id="rId38"/>
    <p:sldId id="297" r:id="rId39"/>
    <p:sldId id="298" r:id="rId40"/>
    <p:sldId id="299"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9" d="100"/>
          <a:sy n="79" d="100"/>
        </p:scale>
        <p:origin x="-1260" y="18"/>
      </p:cViewPr>
      <p:guideLst>
        <p:guide orient="horz" pos="2160"/>
        <p:guide pos="2880"/>
      </p:guideLst>
    </p:cSldViewPr>
  </p:slideViewPr>
  <p:notesTextViewPr>
    <p:cViewPr>
      <p:scale>
        <a:sx n="1" d="1"/>
        <a:sy n="1" d="1"/>
      </p:scale>
      <p:origin x="0" y="0"/>
    </p:cViewPr>
  </p:notesTextViewPr>
  <p:sorterViewPr>
    <p:cViewPr>
      <p:scale>
        <a:sx n="100" d="100"/>
        <a:sy n="100" d="100"/>
      </p:scale>
      <p:origin x="0" y="1978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E1F671-A951-4FE0-B234-B6C682C6284E}" type="datetimeFigureOut">
              <a:rPr lang="en-US" smtClean="0"/>
              <a:t>6/25/2013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A7556B-B9CE-49A3-A51C-1D4D95C553B5}" type="slidenum">
              <a:rPr lang="en-US" smtClean="0"/>
              <a:t>‹#›</a:t>
            </a:fld>
            <a:endParaRPr lang="en-US"/>
          </a:p>
        </p:txBody>
      </p:sp>
    </p:spTree>
    <p:extLst>
      <p:ext uri="{BB962C8B-B14F-4D97-AF65-F5344CB8AC3E}">
        <p14:creationId xmlns:p14="http://schemas.microsoft.com/office/powerpoint/2010/main" val="806711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A7556B-B9CE-49A3-A51C-1D4D95C553B5}" type="slidenum">
              <a:rPr lang="en-US" smtClean="0"/>
              <a:t>33</a:t>
            </a:fld>
            <a:endParaRPr lang="en-US"/>
          </a:p>
        </p:txBody>
      </p:sp>
    </p:spTree>
    <p:extLst>
      <p:ext uri="{BB962C8B-B14F-4D97-AF65-F5344CB8AC3E}">
        <p14:creationId xmlns:p14="http://schemas.microsoft.com/office/powerpoint/2010/main" val="1962697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A7556B-B9CE-49A3-A51C-1D4D95C553B5}" type="slidenum">
              <a:rPr lang="en-US" smtClean="0"/>
              <a:t>34</a:t>
            </a:fld>
            <a:endParaRPr lang="en-US"/>
          </a:p>
        </p:txBody>
      </p:sp>
    </p:spTree>
    <p:extLst>
      <p:ext uri="{BB962C8B-B14F-4D97-AF65-F5344CB8AC3E}">
        <p14:creationId xmlns:p14="http://schemas.microsoft.com/office/powerpoint/2010/main" val="1962697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A7556B-B9CE-49A3-A51C-1D4D95C553B5}" type="slidenum">
              <a:rPr lang="en-US" smtClean="0"/>
              <a:t>38</a:t>
            </a:fld>
            <a:endParaRPr lang="en-US"/>
          </a:p>
        </p:txBody>
      </p:sp>
    </p:spTree>
    <p:extLst>
      <p:ext uri="{BB962C8B-B14F-4D97-AF65-F5344CB8AC3E}">
        <p14:creationId xmlns:p14="http://schemas.microsoft.com/office/powerpoint/2010/main" val="577756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FDB225-F40C-442D-BB9B-298488C3746A}" type="datetimeFigureOut">
              <a:rPr lang="en-US" smtClean="0"/>
              <a:t>6/25/2013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3E9C4-C7A8-4683-A42D-C5A1C4924587}" type="slidenum">
              <a:rPr lang="en-US" smtClean="0"/>
              <a:t>‹#›</a:t>
            </a:fld>
            <a:endParaRPr lang="en-US"/>
          </a:p>
        </p:txBody>
      </p:sp>
    </p:spTree>
    <p:extLst>
      <p:ext uri="{BB962C8B-B14F-4D97-AF65-F5344CB8AC3E}">
        <p14:creationId xmlns:p14="http://schemas.microsoft.com/office/powerpoint/2010/main" val="282257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FDB225-F40C-442D-BB9B-298488C3746A}" type="datetimeFigureOut">
              <a:rPr lang="en-US" smtClean="0"/>
              <a:t>6/25/2013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3E9C4-C7A8-4683-A42D-C5A1C4924587}" type="slidenum">
              <a:rPr lang="en-US" smtClean="0"/>
              <a:t>‹#›</a:t>
            </a:fld>
            <a:endParaRPr lang="en-US"/>
          </a:p>
        </p:txBody>
      </p:sp>
    </p:spTree>
    <p:extLst>
      <p:ext uri="{BB962C8B-B14F-4D97-AF65-F5344CB8AC3E}">
        <p14:creationId xmlns:p14="http://schemas.microsoft.com/office/powerpoint/2010/main" val="2239825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FDB225-F40C-442D-BB9B-298488C3746A}" type="datetimeFigureOut">
              <a:rPr lang="en-US" smtClean="0"/>
              <a:t>6/25/2013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3E9C4-C7A8-4683-A42D-C5A1C4924587}" type="slidenum">
              <a:rPr lang="en-US" smtClean="0"/>
              <a:t>‹#›</a:t>
            </a:fld>
            <a:endParaRPr lang="en-US"/>
          </a:p>
        </p:txBody>
      </p:sp>
    </p:spTree>
    <p:extLst>
      <p:ext uri="{BB962C8B-B14F-4D97-AF65-F5344CB8AC3E}">
        <p14:creationId xmlns:p14="http://schemas.microsoft.com/office/powerpoint/2010/main" val="2053557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1EBBC19F-97C9-1F4C-AE05-A2E4333FB67F}" type="datetimeFigureOut">
              <a:rPr lang="en-US" smtClean="0">
                <a:solidFill>
                  <a:prstClr val="black"/>
                </a:solidFill>
              </a:rPr>
              <a:pPr/>
              <a:t>6/25/2013</a:t>
            </a:fld>
            <a:endParaRPr lang="en-US">
              <a:solidFill>
                <a:prstClr val="black"/>
              </a:solidFill>
            </a:endParaRPr>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solidFill>
                <a:prstClr val="black"/>
              </a:solidFill>
            </a:endParaRPr>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1BF3F1BA-0B2E-D246-BA09-EB06E272F36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9309570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EBBC19F-97C9-1F4C-AE05-A2E4333FB67F}" type="datetimeFigureOut">
              <a:rPr lang="en-US" smtClean="0">
                <a:solidFill>
                  <a:prstClr val="black"/>
                </a:solidFill>
              </a:rPr>
              <a:pPr/>
              <a:t>6/25/2013</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1BF3F1BA-0B2E-D246-BA09-EB06E272F363}"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1936279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1EBBC19F-97C9-1F4C-AE05-A2E4333FB67F}" type="datetimeFigureOut">
              <a:rPr lang="en-US" smtClean="0">
                <a:solidFill>
                  <a:prstClr val="black"/>
                </a:solidFill>
              </a:rPr>
              <a:pPr/>
              <a:t>6/25/2013</a:t>
            </a:fld>
            <a:endParaRPr lang="en-US">
              <a:solidFill>
                <a:prstClr val="black"/>
              </a:solidFill>
            </a:endParaRPr>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solidFill>
                <a:prstClr val="black"/>
              </a:solidFill>
            </a:endParaRPr>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1BF3F1BA-0B2E-D246-BA09-EB06E272F36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3000520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1EBBC19F-97C9-1F4C-AE05-A2E4333FB67F}" type="datetimeFigureOut">
              <a:rPr lang="en-US" smtClean="0">
                <a:solidFill>
                  <a:prstClr val="black"/>
                </a:solidFill>
              </a:rPr>
              <a:pPr/>
              <a:t>6/25/2013</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1BF3F1BA-0B2E-D246-BA09-EB06E272F363}"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638120245"/>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BBC19F-97C9-1F4C-AE05-A2E4333FB67F}" type="datetimeFigureOut">
              <a:rPr lang="en-US" smtClean="0">
                <a:solidFill>
                  <a:prstClr val="black"/>
                </a:solidFill>
              </a:rPr>
              <a:pPr/>
              <a:t>6/25/2013</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1BF3F1BA-0B2E-D246-BA09-EB06E272F363}"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1795597764"/>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BBC19F-97C9-1F4C-AE05-A2E4333FB67F}" type="datetimeFigureOut">
              <a:rPr lang="en-US" smtClean="0">
                <a:solidFill>
                  <a:prstClr val="black"/>
                </a:solidFill>
              </a:rPr>
              <a:pPr/>
              <a:t>6/25/2013</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1BF3F1BA-0B2E-D246-BA09-EB06E272F363}"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8220861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EBBC19F-97C9-1F4C-AE05-A2E4333FB67F}" type="datetimeFigureOut">
              <a:rPr lang="en-US" smtClean="0">
                <a:solidFill>
                  <a:prstClr val="black"/>
                </a:solidFill>
              </a:rPr>
              <a:pPr/>
              <a:t>6/25/2013</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1BF3F1BA-0B2E-D246-BA09-EB06E272F363}"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24924282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1EBBC19F-97C9-1F4C-AE05-A2E4333FB67F}" type="datetimeFigureOut">
              <a:rPr lang="en-US" smtClean="0">
                <a:solidFill>
                  <a:prstClr val="black"/>
                </a:solidFill>
              </a:rPr>
              <a:pPr/>
              <a:t>6/25/2013</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1BF3F1BA-0B2E-D246-BA09-EB06E272F363}"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extLst>
      <p:ext uri="{BB962C8B-B14F-4D97-AF65-F5344CB8AC3E}">
        <p14:creationId xmlns:p14="http://schemas.microsoft.com/office/powerpoint/2010/main" val="4025799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FDB225-F40C-442D-BB9B-298488C3746A}" type="datetimeFigureOut">
              <a:rPr lang="en-US" smtClean="0"/>
              <a:t>6/25/2013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3E9C4-C7A8-4683-A42D-C5A1C4924587}" type="slidenum">
              <a:rPr lang="en-US" smtClean="0"/>
              <a:t>‹#›</a:t>
            </a:fld>
            <a:endParaRPr lang="en-US"/>
          </a:p>
        </p:txBody>
      </p:sp>
    </p:spTree>
    <p:extLst>
      <p:ext uri="{BB962C8B-B14F-4D97-AF65-F5344CB8AC3E}">
        <p14:creationId xmlns:p14="http://schemas.microsoft.com/office/powerpoint/2010/main" val="3155190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EBBC19F-97C9-1F4C-AE05-A2E4333FB67F}" type="datetimeFigureOut">
              <a:rPr lang="en-US" smtClean="0">
                <a:solidFill>
                  <a:prstClr val="black"/>
                </a:solidFill>
              </a:rPr>
              <a:pPr/>
              <a:t>6/25/2013</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1BF3F1BA-0B2E-D246-BA09-EB06E272F363}"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3282337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1EBBC19F-97C9-1F4C-AE05-A2E4333FB67F}" type="datetimeFigureOut">
              <a:rPr lang="en-US" smtClean="0">
                <a:solidFill>
                  <a:prstClr val="black"/>
                </a:solidFill>
              </a:rPr>
              <a:pPr/>
              <a:t>6/25/2013</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1BF3F1BA-0B2E-D246-BA09-EB06E272F363}"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31181373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EBBC19F-97C9-1F4C-AE05-A2E4333FB67F}" type="datetimeFigureOut">
              <a:rPr lang="en-US" smtClean="0">
                <a:solidFill>
                  <a:prstClr val="black"/>
                </a:solidFill>
              </a:rPr>
              <a:pPr/>
              <a:t>6/25/2013</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1BF3F1BA-0B2E-D246-BA09-EB06E272F363}"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37918828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EBBC19F-97C9-1F4C-AE05-A2E4333FB67F}" type="datetimeFigureOut">
              <a:rPr lang="en-US" smtClean="0">
                <a:solidFill>
                  <a:prstClr val="black"/>
                </a:solidFill>
              </a:rPr>
              <a:pPr/>
              <a:t>6/25/2013</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1BF3F1BA-0B2E-D246-BA09-EB06E272F363}"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20722956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BBC19F-97C9-1F4C-AE05-A2E4333FB67F}" type="datetimeFigureOut">
              <a:rPr lang="en-US" smtClean="0">
                <a:solidFill>
                  <a:prstClr val="black"/>
                </a:solidFill>
              </a:rPr>
              <a:pPr/>
              <a:t>6/25/2013</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1BF3F1BA-0B2E-D246-BA09-EB06E272F363}"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8904647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BBC19F-97C9-1F4C-AE05-A2E4333FB67F}" type="datetimeFigureOut">
              <a:rPr lang="en-US" smtClean="0">
                <a:solidFill>
                  <a:prstClr val="black"/>
                </a:solidFill>
              </a:rPr>
              <a:pPr/>
              <a:t>6/25/2013</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1BF3F1BA-0B2E-D246-BA09-EB06E272F363}"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9168839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BBC19F-97C9-1F4C-AE05-A2E4333FB67F}" type="datetimeFigureOut">
              <a:rPr lang="en-US" smtClean="0">
                <a:solidFill>
                  <a:prstClr val="black"/>
                </a:solidFill>
              </a:rPr>
              <a:pPr/>
              <a:t>6/25/2013</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1BF3F1BA-0B2E-D246-BA09-EB06E272F363}"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extLst>
      <p:ext uri="{BB962C8B-B14F-4D97-AF65-F5344CB8AC3E}">
        <p14:creationId xmlns:p14="http://schemas.microsoft.com/office/powerpoint/2010/main" val="17934192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BBC19F-97C9-1F4C-AE05-A2E4333FB67F}" type="datetimeFigureOut">
              <a:rPr lang="en-US" smtClean="0">
                <a:solidFill>
                  <a:prstClr val="black"/>
                </a:solidFill>
              </a:rPr>
              <a:pPr/>
              <a:t>6/25/2013</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1BF3F1BA-0B2E-D246-BA09-EB06E272F363}"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13843907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BBC19F-97C9-1F4C-AE05-A2E4333FB67F}" type="datetimeFigureOut">
              <a:rPr lang="en-US" smtClean="0">
                <a:solidFill>
                  <a:prstClr val="black"/>
                </a:solidFill>
              </a:rPr>
              <a:pPr/>
              <a:t>6/25/2013</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1BF3F1BA-0B2E-D246-BA09-EB06E272F363}"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extLst>
      <p:ext uri="{BB962C8B-B14F-4D97-AF65-F5344CB8AC3E}">
        <p14:creationId xmlns:p14="http://schemas.microsoft.com/office/powerpoint/2010/main" val="4836334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BBC19F-97C9-1F4C-AE05-A2E4333FB67F}" type="datetimeFigureOut">
              <a:rPr lang="en-US" smtClean="0">
                <a:solidFill>
                  <a:prstClr val="black"/>
                </a:solidFill>
              </a:rPr>
              <a:pPr/>
              <a:t>6/25/2013</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1BF3F1BA-0B2E-D246-BA09-EB06E272F363}"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2274620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FDB225-F40C-442D-BB9B-298488C3746A}" type="datetimeFigureOut">
              <a:rPr lang="en-US" smtClean="0"/>
              <a:t>6/25/2013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3E9C4-C7A8-4683-A42D-C5A1C4924587}" type="slidenum">
              <a:rPr lang="en-US" smtClean="0"/>
              <a:t>‹#›</a:t>
            </a:fld>
            <a:endParaRPr lang="en-US"/>
          </a:p>
        </p:txBody>
      </p:sp>
    </p:spTree>
    <p:extLst>
      <p:ext uri="{BB962C8B-B14F-4D97-AF65-F5344CB8AC3E}">
        <p14:creationId xmlns:p14="http://schemas.microsoft.com/office/powerpoint/2010/main" val="19048271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EBBC19F-97C9-1F4C-AE05-A2E4333FB67F}" type="datetimeFigureOut">
              <a:rPr lang="en-US" smtClean="0">
                <a:solidFill>
                  <a:prstClr val="black"/>
                </a:solidFill>
              </a:rPr>
              <a:pPr/>
              <a:t>6/25/2013</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1BF3F1BA-0B2E-D246-BA09-EB06E272F363}"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35467973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EBBC19F-97C9-1F4C-AE05-A2E4333FB67F}" type="datetimeFigureOut">
              <a:rPr lang="en-US" smtClean="0">
                <a:solidFill>
                  <a:prstClr val="black"/>
                </a:solidFill>
              </a:rPr>
              <a:pPr/>
              <a:t>6/25/2013</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1BF3F1BA-0B2E-D246-BA09-EB06E272F363}"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26838862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1EBBC19F-97C9-1F4C-AE05-A2E4333FB67F}" type="datetimeFigureOut">
              <a:rPr lang="en-US" smtClean="0">
                <a:solidFill>
                  <a:prstClr val="black"/>
                </a:solidFill>
              </a:rPr>
              <a:pPr/>
              <a:t>6/25/2013</a:t>
            </a:fld>
            <a:endParaRPr lang="en-US">
              <a:solidFill>
                <a:prstClr val="black"/>
              </a:solidFill>
            </a:endParaRPr>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solidFill>
                <a:prstClr val="black"/>
              </a:solidFill>
            </a:endParaRPr>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1BF3F1BA-0B2E-D246-BA09-EB06E272F36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39432391"/>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EBBC19F-97C9-1F4C-AE05-A2E4333FB67F}" type="datetimeFigureOut">
              <a:rPr lang="en-US" smtClean="0">
                <a:solidFill>
                  <a:prstClr val="black"/>
                </a:solidFill>
              </a:rPr>
              <a:pPr/>
              <a:t>6/25/2013</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1BF3F1BA-0B2E-D246-BA09-EB06E272F363}"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11759456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1EBBC19F-97C9-1F4C-AE05-A2E4333FB67F}" type="datetimeFigureOut">
              <a:rPr lang="en-US" smtClean="0">
                <a:solidFill>
                  <a:prstClr val="black"/>
                </a:solidFill>
              </a:rPr>
              <a:pPr/>
              <a:t>6/25/2013</a:t>
            </a:fld>
            <a:endParaRPr lang="en-US">
              <a:solidFill>
                <a:prstClr val="black"/>
              </a:solidFill>
            </a:endParaRPr>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solidFill>
                <a:prstClr val="black"/>
              </a:solidFill>
            </a:endParaRPr>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1BF3F1BA-0B2E-D246-BA09-EB06E272F36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90597867"/>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1EBBC19F-97C9-1F4C-AE05-A2E4333FB67F}" type="datetimeFigureOut">
              <a:rPr lang="en-US" smtClean="0">
                <a:solidFill>
                  <a:prstClr val="black"/>
                </a:solidFill>
              </a:rPr>
              <a:pPr/>
              <a:t>6/25/2013</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1BF3F1BA-0B2E-D246-BA09-EB06E272F363}"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1166759508"/>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BBC19F-97C9-1F4C-AE05-A2E4333FB67F}" type="datetimeFigureOut">
              <a:rPr lang="en-US" smtClean="0">
                <a:solidFill>
                  <a:prstClr val="black"/>
                </a:solidFill>
              </a:rPr>
              <a:pPr/>
              <a:t>6/25/2013</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1BF3F1BA-0B2E-D246-BA09-EB06E272F363}"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929563402"/>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BBC19F-97C9-1F4C-AE05-A2E4333FB67F}" type="datetimeFigureOut">
              <a:rPr lang="en-US" smtClean="0">
                <a:solidFill>
                  <a:prstClr val="black"/>
                </a:solidFill>
              </a:rPr>
              <a:pPr/>
              <a:t>6/25/2013</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1BF3F1BA-0B2E-D246-BA09-EB06E272F363}"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22802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EBBC19F-97C9-1F4C-AE05-A2E4333FB67F}" type="datetimeFigureOut">
              <a:rPr lang="en-US" smtClean="0">
                <a:solidFill>
                  <a:prstClr val="black"/>
                </a:solidFill>
              </a:rPr>
              <a:pPr/>
              <a:t>6/25/2013</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1BF3F1BA-0B2E-D246-BA09-EB06E272F363}"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22861858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1EBBC19F-97C9-1F4C-AE05-A2E4333FB67F}" type="datetimeFigureOut">
              <a:rPr lang="en-US" smtClean="0">
                <a:solidFill>
                  <a:prstClr val="black"/>
                </a:solidFill>
              </a:rPr>
              <a:pPr/>
              <a:t>6/25/2013</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1BF3F1BA-0B2E-D246-BA09-EB06E272F363}"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extLst>
      <p:ext uri="{BB962C8B-B14F-4D97-AF65-F5344CB8AC3E}">
        <p14:creationId xmlns:p14="http://schemas.microsoft.com/office/powerpoint/2010/main" val="1901328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FDB225-F40C-442D-BB9B-298488C3746A}" type="datetimeFigureOut">
              <a:rPr lang="en-US" smtClean="0"/>
              <a:t>6/25/2013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53E9C4-C7A8-4683-A42D-C5A1C4924587}" type="slidenum">
              <a:rPr lang="en-US" smtClean="0"/>
              <a:t>‹#›</a:t>
            </a:fld>
            <a:endParaRPr lang="en-US"/>
          </a:p>
        </p:txBody>
      </p:sp>
    </p:spTree>
    <p:extLst>
      <p:ext uri="{BB962C8B-B14F-4D97-AF65-F5344CB8AC3E}">
        <p14:creationId xmlns:p14="http://schemas.microsoft.com/office/powerpoint/2010/main" val="1795913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EBBC19F-97C9-1F4C-AE05-A2E4333FB67F}" type="datetimeFigureOut">
              <a:rPr lang="en-US" smtClean="0">
                <a:solidFill>
                  <a:prstClr val="black"/>
                </a:solidFill>
              </a:rPr>
              <a:pPr/>
              <a:t>6/25/2013</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1BF3F1BA-0B2E-D246-BA09-EB06E272F363}"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39066815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1EBBC19F-97C9-1F4C-AE05-A2E4333FB67F}" type="datetimeFigureOut">
              <a:rPr lang="en-US" smtClean="0">
                <a:solidFill>
                  <a:prstClr val="black"/>
                </a:solidFill>
              </a:rPr>
              <a:pPr/>
              <a:t>6/25/2013</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1BF3F1BA-0B2E-D246-BA09-EB06E272F363}"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3905488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EBBC19F-97C9-1F4C-AE05-A2E4333FB67F}" type="datetimeFigureOut">
              <a:rPr lang="en-US" smtClean="0">
                <a:solidFill>
                  <a:prstClr val="black"/>
                </a:solidFill>
              </a:rPr>
              <a:pPr/>
              <a:t>6/25/2013</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1BF3F1BA-0B2E-D246-BA09-EB06E272F363}"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7065806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EBBC19F-97C9-1F4C-AE05-A2E4333FB67F}" type="datetimeFigureOut">
              <a:rPr lang="en-US" smtClean="0">
                <a:solidFill>
                  <a:prstClr val="black"/>
                </a:solidFill>
              </a:rPr>
              <a:pPr/>
              <a:t>6/25/2013</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1BF3F1BA-0B2E-D246-BA09-EB06E272F363}"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41314830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BBC19F-97C9-1F4C-AE05-A2E4333FB67F}" type="datetimeFigureOut">
              <a:rPr lang="en-US" smtClean="0">
                <a:solidFill>
                  <a:prstClr val="black"/>
                </a:solidFill>
              </a:rPr>
              <a:pPr/>
              <a:t>6/25/2013</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1BF3F1BA-0B2E-D246-BA09-EB06E272F363}"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4926582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BBC19F-97C9-1F4C-AE05-A2E4333FB67F}" type="datetimeFigureOut">
              <a:rPr lang="en-US" smtClean="0">
                <a:solidFill>
                  <a:prstClr val="black"/>
                </a:solidFill>
              </a:rPr>
              <a:pPr/>
              <a:t>6/25/2013</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1BF3F1BA-0B2E-D246-BA09-EB06E272F363}"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29473652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BBC19F-97C9-1F4C-AE05-A2E4333FB67F}" type="datetimeFigureOut">
              <a:rPr lang="en-US" smtClean="0">
                <a:solidFill>
                  <a:prstClr val="black"/>
                </a:solidFill>
              </a:rPr>
              <a:pPr/>
              <a:t>6/25/2013</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1BF3F1BA-0B2E-D246-BA09-EB06E272F363}"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extLst>
      <p:ext uri="{BB962C8B-B14F-4D97-AF65-F5344CB8AC3E}">
        <p14:creationId xmlns:p14="http://schemas.microsoft.com/office/powerpoint/2010/main" val="42236197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BBC19F-97C9-1F4C-AE05-A2E4333FB67F}" type="datetimeFigureOut">
              <a:rPr lang="en-US" smtClean="0">
                <a:solidFill>
                  <a:prstClr val="black"/>
                </a:solidFill>
              </a:rPr>
              <a:pPr/>
              <a:t>6/25/2013</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1BF3F1BA-0B2E-D246-BA09-EB06E272F363}"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13217165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BBC19F-97C9-1F4C-AE05-A2E4333FB67F}" type="datetimeFigureOut">
              <a:rPr lang="en-US" smtClean="0">
                <a:solidFill>
                  <a:prstClr val="black"/>
                </a:solidFill>
              </a:rPr>
              <a:pPr/>
              <a:t>6/25/2013</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1BF3F1BA-0B2E-D246-BA09-EB06E272F363}"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extLst>
      <p:ext uri="{BB962C8B-B14F-4D97-AF65-F5344CB8AC3E}">
        <p14:creationId xmlns:p14="http://schemas.microsoft.com/office/powerpoint/2010/main" val="28886959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BBC19F-97C9-1F4C-AE05-A2E4333FB67F}" type="datetimeFigureOut">
              <a:rPr lang="en-US" smtClean="0">
                <a:solidFill>
                  <a:prstClr val="black"/>
                </a:solidFill>
              </a:rPr>
              <a:pPr/>
              <a:t>6/25/2013</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1BF3F1BA-0B2E-D246-BA09-EB06E272F363}"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1929112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FDB225-F40C-442D-BB9B-298488C3746A}" type="datetimeFigureOut">
              <a:rPr lang="en-US" smtClean="0"/>
              <a:t>6/25/2013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53E9C4-C7A8-4683-A42D-C5A1C4924587}" type="slidenum">
              <a:rPr lang="en-US" smtClean="0"/>
              <a:t>‹#›</a:t>
            </a:fld>
            <a:endParaRPr lang="en-US"/>
          </a:p>
        </p:txBody>
      </p:sp>
    </p:spTree>
    <p:extLst>
      <p:ext uri="{BB962C8B-B14F-4D97-AF65-F5344CB8AC3E}">
        <p14:creationId xmlns:p14="http://schemas.microsoft.com/office/powerpoint/2010/main" val="29566156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EBBC19F-97C9-1F4C-AE05-A2E4333FB67F}" type="datetimeFigureOut">
              <a:rPr lang="en-US" smtClean="0">
                <a:solidFill>
                  <a:prstClr val="black"/>
                </a:solidFill>
              </a:rPr>
              <a:pPr/>
              <a:t>6/25/2013</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1BF3F1BA-0B2E-D246-BA09-EB06E272F363}"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17870985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EBBC19F-97C9-1F4C-AE05-A2E4333FB67F}" type="datetimeFigureOut">
              <a:rPr lang="en-US" smtClean="0">
                <a:solidFill>
                  <a:prstClr val="black"/>
                </a:solidFill>
              </a:rPr>
              <a:pPr/>
              <a:t>6/25/2013</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1BF3F1BA-0B2E-D246-BA09-EB06E272F363}"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1959423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FDB225-F40C-442D-BB9B-298488C3746A}" type="datetimeFigureOut">
              <a:rPr lang="en-US" smtClean="0"/>
              <a:t>6/25/2013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53E9C4-C7A8-4683-A42D-C5A1C4924587}" type="slidenum">
              <a:rPr lang="en-US" smtClean="0"/>
              <a:t>‹#›</a:t>
            </a:fld>
            <a:endParaRPr lang="en-US"/>
          </a:p>
        </p:txBody>
      </p:sp>
    </p:spTree>
    <p:extLst>
      <p:ext uri="{BB962C8B-B14F-4D97-AF65-F5344CB8AC3E}">
        <p14:creationId xmlns:p14="http://schemas.microsoft.com/office/powerpoint/2010/main" val="2906533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FDB225-F40C-442D-BB9B-298488C3746A}" type="datetimeFigureOut">
              <a:rPr lang="en-US" smtClean="0"/>
              <a:t>6/25/2013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53E9C4-C7A8-4683-A42D-C5A1C4924587}" type="slidenum">
              <a:rPr lang="en-US" smtClean="0"/>
              <a:t>‹#›</a:t>
            </a:fld>
            <a:endParaRPr lang="en-US"/>
          </a:p>
        </p:txBody>
      </p:sp>
    </p:spTree>
    <p:extLst>
      <p:ext uri="{BB962C8B-B14F-4D97-AF65-F5344CB8AC3E}">
        <p14:creationId xmlns:p14="http://schemas.microsoft.com/office/powerpoint/2010/main" val="2968388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FDB225-F40C-442D-BB9B-298488C3746A}" type="datetimeFigureOut">
              <a:rPr lang="en-US" smtClean="0"/>
              <a:t>6/25/2013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53E9C4-C7A8-4683-A42D-C5A1C4924587}" type="slidenum">
              <a:rPr lang="en-US" smtClean="0"/>
              <a:t>‹#›</a:t>
            </a:fld>
            <a:endParaRPr lang="en-US"/>
          </a:p>
        </p:txBody>
      </p:sp>
    </p:spTree>
    <p:extLst>
      <p:ext uri="{BB962C8B-B14F-4D97-AF65-F5344CB8AC3E}">
        <p14:creationId xmlns:p14="http://schemas.microsoft.com/office/powerpoint/2010/main" val="416231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FDB225-F40C-442D-BB9B-298488C3746A}" type="datetimeFigureOut">
              <a:rPr lang="en-US" smtClean="0"/>
              <a:t>6/25/2013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53E9C4-C7A8-4683-A42D-C5A1C4924587}" type="slidenum">
              <a:rPr lang="en-US" smtClean="0"/>
              <a:t>‹#›</a:t>
            </a:fld>
            <a:endParaRPr lang="en-US"/>
          </a:p>
        </p:txBody>
      </p:sp>
    </p:spTree>
    <p:extLst>
      <p:ext uri="{BB962C8B-B14F-4D97-AF65-F5344CB8AC3E}">
        <p14:creationId xmlns:p14="http://schemas.microsoft.com/office/powerpoint/2010/main" val="3710934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image" Target="../media/image8.pn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7.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theme" Target="../theme/theme3.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image" Target="../media/image8.png"/><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image" Target="../media/image7.png"/><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FDB225-F40C-442D-BB9B-298488C3746A}" type="datetimeFigureOut">
              <a:rPr lang="en-US" smtClean="0"/>
              <a:t>6/25/2013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3E9C4-C7A8-4683-A42D-C5A1C4924587}" type="slidenum">
              <a:rPr lang="en-US" smtClean="0"/>
              <a:t>‹#›</a:t>
            </a:fld>
            <a:endParaRPr lang="en-US"/>
          </a:p>
        </p:txBody>
      </p:sp>
    </p:spTree>
    <p:extLst>
      <p:ext uri="{BB962C8B-B14F-4D97-AF65-F5344CB8AC3E}">
        <p14:creationId xmlns:p14="http://schemas.microsoft.com/office/powerpoint/2010/main" val="133639597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pPr defTabSz="457200"/>
            <a:fld id="{1EBBC19F-97C9-1F4C-AE05-A2E4333FB67F}" type="datetimeFigureOut">
              <a:rPr lang="en-US" smtClean="0">
                <a:solidFill>
                  <a:prstClr val="black"/>
                </a:solidFill>
              </a:rPr>
              <a:pPr defTabSz="457200"/>
              <a:t>6/25/2013</a:t>
            </a:fld>
            <a:endParaRPr lang="en-US">
              <a:solidFill>
                <a:prstClr val="black"/>
              </a:solidFill>
            </a:endParaRPr>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pPr defTabSz="457200"/>
            <a:endParaRPr lang="en-US">
              <a:solidFill>
                <a:prstClr val="black"/>
              </a:solidFill>
            </a:endParaRPr>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pPr defTabSz="457200"/>
            <a:fld id="{1BF3F1BA-0B2E-D246-BA09-EB06E272F363}" type="slidenum">
              <a:rPr lang="en-US" smtClean="0">
                <a:gradFill>
                  <a:gsLst>
                    <a:gs pos="0">
                      <a:prstClr val="black">
                        <a:alpha val="10000"/>
                      </a:prstClr>
                    </a:gs>
                    <a:gs pos="100000">
                      <a:prstClr val="black">
                        <a:alpha val="10000"/>
                      </a:prstClr>
                    </a:gs>
                  </a:gsLst>
                  <a:lin ang="5400000" scaled="0"/>
                </a:gradFill>
              </a:rPr>
              <a:pPr defTabSz="457200"/>
              <a:t>‹#›</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42832808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pPr defTabSz="457200"/>
            <a:fld id="{1EBBC19F-97C9-1F4C-AE05-A2E4333FB67F}" type="datetimeFigureOut">
              <a:rPr lang="en-US" smtClean="0">
                <a:solidFill>
                  <a:prstClr val="black"/>
                </a:solidFill>
              </a:rPr>
              <a:pPr defTabSz="457200"/>
              <a:t>6/25/2013</a:t>
            </a:fld>
            <a:endParaRPr lang="en-US">
              <a:solidFill>
                <a:prstClr val="black"/>
              </a:solidFill>
            </a:endParaRPr>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pPr defTabSz="457200"/>
            <a:endParaRPr lang="en-US">
              <a:solidFill>
                <a:prstClr val="black"/>
              </a:solidFill>
            </a:endParaRPr>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pPr defTabSz="457200"/>
            <a:fld id="{1BF3F1BA-0B2E-D246-BA09-EB06E272F363}" type="slidenum">
              <a:rPr lang="en-US" smtClean="0">
                <a:gradFill>
                  <a:gsLst>
                    <a:gs pos="0">
                      <a:prstClr val="black">
                        <a:alpha val="10000"/>
                      </a:prstClr>
                    </a:gs>
                    <a:gs pos="100000">
                      <a:prstClr val="black">
                        <a:alpha val="10000"/>
                      </a:prstClr>
                    </a:gs>
                  </a:gsLst>
                  <a:lin ang="5400000" scaled="0"/>
                </a:gradFill>
              </a:rPr>
              <a:pPr defTabSz="457200"/>
              <a:t>‹#›</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3703592858"/>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6" descr="WMLOGO-small"/>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212698" y="6179691"/>
            <a:ext cx="76200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6"/>
          <p:cNvSpPr>
            <a:spLocks noGrp="1"/>
          </p:cNvSpPr>
          <p:nvPr>
            <p:ph type="subTitle" idx="1"/>
          </p:nvPr>
        </p:nvSpPr>
        <p:spPr/>
        <p:txBody>
          <a:bodyPr/>
          <a:lstStyle/>
          <a:p>
            <a:pPr algn="ctr"/>
            <a:r>
              <a:rPr lang="fr-FR" b="1" dirty="0" smtClean="0"/>
              <a:t>Le Département du Ministère des Femmes Adventistes</a:t>
            </a:r>
          </a:p>
          <a:p>
            <a:pPr algn="ctr"/>
            <a:r>
              <a:rPr lang="fr-FR" b="1" dirty="0" smtClean="0"/>
              <a:t>Conférence Générale </a:t>
            </a:r>
          </a:p>
          <a:p>
            <a:pPr algn="ctr"/>
            <a:r>
              <a:rPr lang="fr-FR" b="1" dirty="0" smtClean="0"/>
              <a:t>de l’Eglise Adventiste du Septième Jour</a:t>
            </a:r>
            <a:endParaRPr lang="en-AU" b="1" dirty="0"/>
          </a:p>
        </p:txBody>
      </p:sp>
      <p:sp>
        <p:nvSpPr>
          <p:cNvPr id="6" name="Title 1"/>
          <p:cNvSpPr>
            <a:spLocks noGrp="1"/>
          </p:cNvSpPr>
          <p:nvPr>
            <p:ph type="ctrTitle"/>
          </p:nvPr>
        </p:nvSpPr>
        <p:spPr/>
        <p:txBody>
          <a:bodyPr/>
          <a:lstStyle/>
          <a:p>
            <a:r>
              <a:rPr lang="fr-FR" sz="5400" b="1" dirty="0" smtClean="0"/>
              <a:t>Brisez le Cycle de la Violence - </a:t>
            </a:r>
            <a:r>
              <a:rPr lang="fr-FR" sz="5400" b="1" i="1" dirty="0" smtClean="0"/>
              <a:t>Séminaire</a:t>
            </a:r>
            <a:endParaRPr lang="fr-FR" sz="5400" i="1" dirty="0"/>
          </a:p>
        </p:txBody>
      </p:sp>
      <p:sp>
        <p:nvSpPr>
          <p:cNvPr id="8" name="Subtitle 2"/>
          <p:cNvSpPr txBox="1">
            <a:spLocks/>
          </p:cNvSpPr>
          <p:nvPr/>
        </p:nvSpPr>
        <p:spPr>
          <a:xfrm>
            <a:off x="3124200" y="6149817"/>
            <a:ext cx="4350625" cy="479583"/>
          </a:xfrm>
          <a:prstGeom prst="rect">
            <a:avLst/>
          </a:prstGeom>
        </p:spPr>
        <p:txBody>
          <a:bodyPr vert="horz" lIns="91440" tIns="0" rIns="45720" bIns="0" rtlCol="0">
            <a:no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defTabSz="914400" rtl="0" eaLnBrk="1" latinLnBrk="0" hangingPunct="1">
              <a:spcBef>
                <a:spcPts val="600"/>
              </a:spcBef>
              <a:buSzPct val="90000"/>
              <a:buFontTx/>
              <a:buNone/>
              <a:defRPr sz="2200" kern="1200">
                <a:solidFill>
                  <a:schemeClr val="tx1">
                    <a:tint val="75000"/>
                  </a:schemeClr>
                </a:solidFill>
                <a:latin typeface="+mn-lt"/>
                <a:ea typeface="+mn-ea"/>
                <a:cs typeface="+mn-cs"/>
              </a:defRPr>
            </a:lvl2pPr>
            <a:lvl3pPr marL="914400" indent="0" algn="ctr" defTabSz="914400" rtl="0" eaLnBrk="1" latinLnBrk="0" hangingPunct="1">
              <a:spcBef>
                <a:spcPts val="600"/>
              </a:spcBef>
              <a:buSzPct val="90000"/>
              <a:buFontTx/>
              <a:buNone/>
              <a:defRPr sz="2000" kern="1200">
                <a:solidFill>
                  <a:schemeClr val="tx1">
                    <a:tint val="75000"/>
                  </a:schemeClr>
                </a:solidFill>
                <a:latin typeface="+mn-lt"/>
                <a:ea typeface="+mn-ea"/>
                <a:cs typeface="+mn-cs"/>
              </a:defRPr>
            </a:lvl3pPr>
            <a:lvl4pPr marL="1371600" indent="0" algn="ctr" defTabSz="914400" rtl="0" eaLnBrk="1" latinLnBrk="0" hangingPunct="1">
              <a:spcBef>
                <a:spcPts val="600"/>
              </a:spcBef>
              <a:buSzPct val="90000"/>
              <a:buFontTx/>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SzPct val="90000"/>
              <a:buFontTx/>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SzPct val="90000"/>
              <a:buFontTx/>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SzPct val="90000"/>
              <a:buFontTx/>
              <a:buNone/>
              <a:defRPr lang="en-US"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SzPct val="90000"/>
              <a:buFontTx/>
              <a:buNone/>
              <a:defRPr lang="en-US"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SzPct val="90000"/>
              <a:buFontTx/>
              <a:buNone/>
              <a:defRPr lang="en-US" sz="1800" kern="1200">
                <a:solidFill>
                  <a:schemeClr val="tx1">
                    <a:tint val="75000"/>
                  </a:schemeClr>
                </a:solidFill>
                <a:latin typeface="+mn-lt"/>
                <a:ea typeface="+mn-ea"/>
                <a:cs typeface="+mn-cs"/>
              </a:defRPr>
            </a:lvl9pPr>
          </a:lstStyle>
          <a:p>
            <a:r>
              <a:rPr lang="fr-FR" sz="2400" b="1" dirty="0" smtClean="0"/>
              <a:t>Journée d’Emphase </a:t>
            </a:r>
            <a:r>
              <a:rPr lang="en-US" sz="2400" b="1" dirty="0" smtClean="0"/>
              <a:t>“</a:t>
            </a:r>
            <a:r>
              <a:rPr lang="en-US" sz="2400" b="1" dirty="0" err="1" smtClean="0"/>
              <a:t>end</a:t>
            </a:r>
            <a:r>
              <a:rPr lang="en-US" sz="2400" b="1" dirty="0" err="1" smtClean="0">
                <a:solidFill>
                  <a:srgbClr val="800000"/>
                </a:solidFill>
              </a:rPr>
              <a:t>it</a:t>
            </a:r>
            <a:r>
              <a:rPr lang="en-US" sz="2400" b="1" dirty="0" err="1" smtClean="0"/>
              <a:t>now</a:t>
            </a:r>
            <a:r>
              <a:rPr lang="en-US" sz="2400" b="1" dirty="0" smtClean="0"/>
              <a:t>”</a:t>
            </a:r>
          </a:p>
        </p:txBody>
      </p:sp>
    </p:spTree>
    <p:extLst>
      <p:ext uri="{BB962C8B-B14F-4D97-AF65-F5344CB8AC3E}">
        <p14:creationId xmlns:p14="http://schemas.microsoft.com/office/powerpoint/2010/main" val="8511787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35496" y="1676400"/>
            <a:ext cx="8153400" cy="4924425"/>
          </a:xfrm>
          <a:prstGeom prst="rect">
            <a:avLst/>
          </a:prstGeom>
        </p:spPr>
        <p:txBody>
          <a:bodyPr wrap="square">
            <a:spAutoFit/>
          </a:bodyPr>
          <a:lstStyle/>
          <a:p>
            <a:pPr algn="ctr"/>
            <a:r>
              <a:rPr lang="fr-FR" sz="3200" b="1" i="1" dirty="0" smtClean="0"/>
              <a:t>Les statistiques sur la violence domestique</a:t>
            </a:r>
          </a:p>
          <a:p>
            <a:endParaRPr lang="fr-FR" dirty="0" smtClean="0"/>
          </a:p>
          <a:p>
            <a:r>
              <a:rPr lang="fr-FR" sz="2400" dirty="0" smtClean="0"/>
              <a:t>o	</a:t>
            </a:r>
            <a:r>
              <a:rPr lang="fr-FR" sz="2800" b="1" u="sng" dirty="0" smtClean="0">
                <a:solidFill>
                  <a:srgbClr val="FFC000"/>
                </a:solidFill>
              </a:rPr>
              <a:t>Fonds de prévention de la violence familiale (FVPF), une femme sur trois </a:t>
            </a:r>
            <a:r>
              <a:rPr lang="fr-FR" sz="2400" dirty="0" smtClean="0"/>
              <a:t>dans le monde a connu une violence sexuelle physique</a:t>
            </a:r>
            <a:r>
              <a:rPr lang="fr-FR" sz="2400" dirty="0"/>
              <a:t>, psychologique ou autre, dans sa vie</a:t>
            </a:r>
            <a:r>
              <a:rPr lang="fr-FR" sz="2400" dirty="0" smtClean="0"/>
              <a:t>.</a:t>
            </a:r>
            <a:r>
              <a:rPr lang="fr-FR" sz="2400" dirty="0"/>
              <a:t> </a:t>
            </a:r>
          </a:p>
          <a:p>
            <a:endParaRPr lang="fr-FR" sz="2400" dirty="0" smtClean="0"/>
          </a:p>
          <a:p>
            <a:pPr marL="285750" indent="-285750">
              <a:buFont typeface="Courier New" pitchFamily="49" charset="0"/>
              <a:buChar char="o"/>
            </a:pPr>
            <a:r>
              <a:rPr lang="fr-FR" sz="2400" b="1" dirty="0">
                <a:solidFill>
                  <a:srgbClr val="FFC000"/>
                </a:solidFill>
              </a:rPr>
              <a:t> </a:t>
            </a:r>
            <a:r>
              <a:rPr lang="fr-FR" sz="2400" b="1" dirty="0" smtClean="0">
                <a:solidFill>
                  <a:srgbClr val="FFC000"/>
                </a:solidFill>
              </a:rPr>
              <a:t>        </a:t>
            </a:r>
            <a:r>
              <a:rPr lang="fr-FR" sz="2800" b="1" dirty="0" smtClean="0">
                <a:solidFill>
                  <a:srgbClr val="FFC000"/>
                </a:solidFill>
              </a:rPr>
              <a:t>L'Organisation </a:t>
            </a:r>
            <a:r>
              <a:rPr lang="fr-FR" sz="2800" b="1" dirty="0">
                <a:solidFill>
                  <a:srgbClr val="FFC000"/>
                </a:solidFill>
              </a:rPr>
              <a:t>mondiale de la santé (</a:t>
            </a:r>
            <a:r>
              <a:rPr lang="fr-FR" sz="2800" b="1" dirty="0" smtClean="0">
                <a:solidFill>
                  <a:srgbClr val="FFC000"/>
                </a:solidFill>
              </a:rPr>
              <a:t>OMS</a:t>
            </a:r>
            <a:r>
              <a:rPr lang="fr-FR" sz="2800" dirty="0" smtClean="0">
                <a:solidFill>
                  <a:srgbClr val="FFC000"/>
                </a:solidFill>
              </a:rPr>
              <a:t>) </a:t>
            </a:r>
            <a:r>
              <a:rPr lang="fr-FR" sz="2400" dirty="0" smtClean="0"/>
              <a:t>rapporte que dans </a:t>
            </a:r>
            <a:r>
              <a:rPr lang="fr-FR" sz="2400" dirty="0"/>
              <a:t>les quarante-huit enquêtes menées à travers le monde, 10-69% </a:t>
            </a:r>
            <a:r>
              <a:rPr lang="fr-FR" sz="2400" b="1" dirty="0">
                <a:solidFill>
                  <a:srgbClr val="FF0000"/>
                </a:solidFill>
              </a:rPr>
              <a:t>des femmes </a:t>
            </a:r>
            <a:r>
              <a:rPr lang="fr-FR" sz="2400" dirty="0"/>
              <a:t>ont déclaré avoir été agressées physiquement par un partenaire intime à un moment donné dans leur vie. </a:t>
            </a:r>
          </a:p>
          <a:p>
            <a:endParaRPr lang="fr-FR" dirty="0"/>
          </a:p>
          <a:p>
            <a:endParaRPr lang="en-US" dirty="0"/>
          </a:p>
        </p:txBody>
      </p:sp>
    </p:spTree>
    <p:extLst>
      <p:ext uri="{BB962C8B-B14F-4D97-AF65-F5344CB8AC3E}">
        <p14:creationId xmlns:p14="http://schemas.microsoft.com/office/powerpoint/2010/main" val="15988613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57200" y="1371600"/>
            <a:ext cx="6400800" cy="3416320"/>
          </a:xfrm>
          <a:prstGeom prst="rect">
            <a:avLst/>
          </a:prstGeom>
        </p:spPr>
        <p:txBody>
          <a:bodyPr wrap="square">
            <a:spAutoFit/>
          </a:bodyPr>
          <a:lstStyle/>
          <a:p>
            <a:r>
              <a:rPr lang="fr-FR" sz="3600" b="1" i="1" dirty="0" smtClean="0"/>
              <a:t>   Types d'abus</a:t>
            </a:r>
          </a:p>
          <a:p>
            <a:endParaRPr lang="en-US" sz="3600" dirty="0"/>
          </a:p>
          <a:p>
            <a:r>
              <a:rPr lang="fr-FR" sz="2400" dirty="0"/>
              <a:t>1. Violence psychologique / </a:t>
            </a:r>
            <a:r>
              <a:rPr lang="fr-FR" sz="2400" dirty="0" smtClean="0"/>
              <a:t>Verbale</a:t>
            </a:r>
            <a:endParaRPr lang="en-US" sz="2400" dirty="0"/>
          </a:p>
          <a:p>
            <a:r>
              <a:rPr lang="fr-FR" sz="2400" dirty="0"/>
              <a:t>2. L'exploitation financière</a:t>
            </a:r>
            <a:endParaRPr lang="en-US" sz="2400" dirty="0"/>
          </a:p>
          <a:p>
            <a:r>
              <a:rPr lang="fr-FR" sz="2400" dirty="0"/>
              <a:t>3. Violence physique</a:t>
            </a:r>
            <a:endParaRPr lang="en-US" sz="2400" dirty="0"/>
          </a:p>
          <a:p>
            <a:r>
              <a:rPr lang="fr-FR" sz="2400" dirty="0"/>
              <a:t>4. Abus sexuel</a:t>
            </a:r>
            <a:endParaRPr lang="en-US" sz="2400" dirty="0"/>
          </a:p>
          <a:p>
            <a:r>
              <a:rPr lang="fr-FR" sz="2400" dirty="0"/>
              <a:t>5. Abus numérique</a:t>
            </a:r>
            <a:endParaRPr lang="en-US" sz="2400" dirty="0"/>
          </a:p>
          <a:p>
            <a:r>
              <a:rPr lang="fr-FR" sz="2400" dirty="0"/>
              <a:t>6.Abus Religieux</a:t>
            </a:r>
            <a:endParaRPr lang="en-US" sz="2400" dirty="0"/>
          </a:p>
        </p:txBody>
      </p:sp>
    </p:spTree>
    <p:extLst>
      <p:ext uri="{BB962C8B-B14F-4D97-AF65-F5344CB8AC3E}">
        <p14:creationId xmlns:p14="http://schemas.microsoft.com/office/powerpoint/2010/main" val="36689193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04293"/>
            <a:ext cx="9144000" cy="868362"/>
          </a:xfrm>
        </p:spPr>
        <p:txBody>
          <a:bodyPr/>
          <a:lstStyle/>
          <a:p>
            <a:r>
              <a:rPr lang="en-US" sz="4000" b="1" dirty="0" smtClean="0">
                <a:solidFill>
                  <a:srgbClr val="800000"/>
                </a:solidFill>
              </a:rPr>
              <a:t>QUESTION POUR LE GROUPE:</a:t>
            </a:r>
            <a:endParaRPr lang="en-US" sz="4000" dirty="0">
              <a:solidFill>
                <a:srgbClr val="800000"/>
              </a:solidFill>
            </a:endParaRPr>
          </a:p>
        </p:txBody>
      </p:sp>
      <p:sp>
        <p:nvSpPr>
          <p:cNvPr id="3" name="Content Placeholder 2"/>
          <p:cNvSpPr>
            <a:spLocks noGrp="1"/>
          </p:cNvSpPr>
          <p:nvPr>
            <p:ph idx="1"/>
          </p:nvPr>
        </p:nvSpPr>
        <p:spPr>
          <a:xfrm>
            <a:off x="386862" y="2023485"/>
            <a:ext cx="4149969" cy="4746590"/>
          </a:xfrm>
        </p:spPr>
        <p:txBody>
          <a:bodyPr>
            <a:normAutofit/>
          </a:bodyPr>
          <a:lstStyle/>
          <a:p>
            <a:r>
              <a:rPr lang="en-US" sz="3200" b="1" u="sng" dirty="0" smtClean="0"/>
              <a:t>Sans lever la main: </a:t>
            </a:r>
            <a:r>
              <a:rPr lang="fr-FR" sz="3200" dirty="0"/>
              <a:t>Connaissez-vous des cas d’abus qui tombent sous les catégories identifiées plus en haut ? </a:t>
            </a:r>
            <a:endParaRPr lang="en-US" sz="3200" dirty="0"/>
          </a:p>
        </p:txBody>
      </p:sp>
    </p:spTree>
    <p:extLst>
      <p:ext uri="{BB962C8B-B14F-4D97-AF65-F5344CB8AC3E}">
        <p14:creationId xmlns:p14="http://schemas.microsoft.com/office/powerpoint/2010/main" val="11766962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81000" y="914400"/>
            <a:ext cx="6477000" cy="4770537"/>
          </a:xfrm>
          <a:prstGeom prst="rect">
            <a:avLst/>
          </a:prstGeom>
        </p:spPr>
        <p:txBody>
          <a:bodyPr wrap="square">
            <a:spAutoFit/>
          </a:bodyPr>
          <a:lstStyle/>
          <a:p>
            <a:r>
              <a:rPr lang="fr-FR" sz="3200" b="1" i="1" dirty="0" smtClean="0"/>
              <a:t> </a:t>
            </a:r>
            <a:r>
              <a:rPr lang="fr-FR" sz="3200" b="1" i="1" dirty="0" smtClean="0">
                <a:solidFill>
                  <a:srgbClr val="FF0000"/>
                </a:solidFill>
              </a:rPr>
              <a:t>LE CYCLE DE VIOLENCE DOMESTIQUE</a:t>
            </a:r>
          </a:p>
          <a:p>
            <a:endParaRPr lang="fr-FR" sz="3200" b="1" i="1" dirty="0" smtClean="0"/>
          </a:p>
          <a:p>
            <a:r>
              <a:rPr lang="en-AU" sz="2400" dirty="0"/>
              <a:t> </a:t>
            </a:r>
            <a:r>
              <a:rPr lang="fr-FR" sz="2400" dirty="0"/>
              <a:t>La violence conjugale  peut sembler imprévisible, comme une explosion simplement liée à des circonstances particulières de la vie des personnes concernées. </a:t>
            </a:r>
            <a:endParaRPr lang="fr-FR" sz="2400" dirty="0" smtClean="0"/>
          </a:p>
          <a:p>
            <a:endParaRPr lang="fr-FR" sz="2400" dirty="0"/>
          </a:p>
          <a:p>
            <a:r>
              <a:rPr lang="fr-FR" sz="2400" dirty="0" smtClean="0"/>
              <a:t>Cependant</a:t>
            </a:r>
            <a:r>
              <a:rPr lang="fr-FR" sz="2400" dirty="0"/>
              <a:t>, la violence conjugale suit un schéma typique, peu importe où elle se produit et qui sont les individus mis en cause. Le schéma, ou le cycle se répète et le niveau de violence peut augmenter à chaque fois</a:t>
            </a:r>
          </a:p>
        </p:txBody>
      </p:sp>
    </p:spTree>
    <p:extLst>
      <p:ext uri="{BB962C8B-B14F-4D97-AF65-F5344CB8AC3E}">
        <p14:creationId xmlns:p14="http://schemas.microsoft.com/office/powerpoint/2010/main" val="13020095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38200" y="838200"/>
            <a:ext cx="6248400" cy="4431983"/>
          </a:xfrm>
          <a:prstGeom prst="rect">
            <a:avLst/>
          </a:prstGeom>
        </p:spPr>
        <p:txBody>
          <a:bodyPr wrap="square">
            <a:spAutoFit/>
          </a:bodyPr>
          <a:lstStyle/>
          <a:p>
            <a:r>
              <a:rPr lang="fr-FR" sz="4000" b="1" i="1" dirty="0" smtClean="0">
                <a:solidFill>
                  <a:srgbClr val="FF0000"/>
                </a:solidFill>
              </a:rPr>
              <a:t>          Etablissement visuel</a:t>
            </a:r>
          </a:p>
          <a:p>
            <a:endParaRPr lang="fr-FR" dirty="0" smtClean="0"/>
          </a:p>
          <a:p>
            <a:r>
              <a:rPr lang="fr-FR" sz="3200" dirty="0"/>
              <a:t>La violence domestique est donc de nature cyclique. Imaginez un cadran d'horloge, avec seulement les nombres 12, 3, 6 et 9. Imaginez l'horloge à la position 3 heures. Mais, au lieu de 3 h, il y a une étiquette qui indique :</a:t>
            </a:r>
            <a:endParaRPr lang="en-AU" sz="3200" dirty="0"/>
          </a:p>
        </p:txBody>
      </p:sp>
    </p:spTree>
    <p:extLst>
      <p:ext uri="{BB962C8B-B14F-4D97-AF65-F5344CB8AC3E}">
        <p14:creationId xmlns:p14="http://schemas.microsoft.com/office/powerpoint/2010/main" val="16174850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57200" y="457200"/>
            <a:ext cx="6019800" cy="6124754"/>
          </a:xfrm>
          <a:prstGeom prst="rect">
            <a:avLst/>
          </a:prstGeom>
        </p:spPr>
        <p:txBody>
          <a:bodyPr wrap="square">
            <a:spAutoFit/>
          </a:bodyPr>
          <a:lstStyle/>
          <a:p>
            <a:pPr marL="514350" indent="-514350" algn="ctr">
              <a:buAutoNum type="arabicPeriod"/>
            </a:pPr>
            <a:r>
              <a:rPr lang="fr-FR" sz="3600" b="1" i="1" dirty="0" smtClean="0">
                <a:solidFill>
                  <a:srgbClr val="FF0000"/>
                </a:solidFill>
              </a:rPr>
              <a:t>La </a:t>
            </a:r>
            <a:r>
              <a:rPr lang="fr-FR" sz="3600" b="1" i="1" dirty="0">
                <a:solidFill>
                  <a:srgbClr val="FF0000"/>
                </a:solidFill>
              </a:rPr>
              <a:t>phase de la Fausse lune de </a:t>
            </a:r>
            <a:r>
              <a:rPr lang="fr-FR" sz="3600" b="1" i="1" dirty="0" smtClean="0">
                <a:solidFill>
                  <a:srgbClr val="FF0000"/>
                </a:solidFill>
              </a:rPr>
              <a:t>miel</a:t>
            </a:r>
          </a:p>
          <a:p>
            <a:pPr algn="ctr"/>
            <a:endParaRPr lang="en-US" sz="3200" b="1" i="1" dirty="0">
              <a:solidFill>
                <a:srgbClr val="FF0000"/>
              </a:solidFill>
            </a:endParaRPr>
          </a:p>
          <a:p>
            <a:r>
              <a:rPr lang="fr-FR" sz="2400" dirty="0"/>
              <a:t>o	</a:t>
            </a:r>
            <a:r>
              <a:rPr lang="fr-FR" sz="3200" dirty="0"/>
              <a:t>La phase de fausse lune de miel est comme l’expression l’indique </a:t>
            </a:r>
            <a:r>
              <a:rPr lang="fr-FR" sz="3200" i="1" dirty="0"/>
              <a:t>fausse</a:t>
            </a:r>
            <a:r>
              <a:rPr lang="fr-FR" sz="3200" dirty="0"/>
              <a:t>. L'agresseur est très agréable vis à vis de la victime, lui apportant des fleurs et des bonbons, il se montre affectueux et gentil, utilise des mots doux.  C'est un moment merveilleux que les victimes apprécient.</a:t>
            </a:r>
            <a:endParaRPr lang="en-US" sz="3200" dirty="0"/>
          </a:p>
        </p:txBody>
      </p:sp>
    </p:spTree>
    <p:extLst>
      <p:ext uri="{BB962C8B-B14F-4D97-AF65-F5344CB8AC3E}">
        <p14:creationId xmlns:p14="http://schemas.microsoft.com/office/powerpoint/2010/main" val="4468237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09600" y="990600"/>
            <a:ext cx="6248400" cy="5078313"/>
          </a:xfrm>
          <a:prstGeom prst="rect">
            <a:avLst/>
          </a:prstGeom>
        </p:spPr>
        <p:txBody>
          <a:bodyPr wrap="square">
            <a:spAutoFit/>
          </a:bodyPr>
          <a:lstStyle/>
          <a:p>
            <a:r>
              <a:rPr lang="fr-FR" sz="3600" b="1" i="1" dirty="0">
                <a:solidFill>
                  <a:srgbClr val="FF0000"/>
                </a:solidFill>
              </a:rPr>
              <a:t>2. La phase </a:t>
            </a:r>
            <a:r>
              <a:rPr lang="fr-FR" sz="3600" b="1" i="1" dirty="0" smtClean="0">
                <a:solidFill>
                  <a:srgbClr val="FF0000"/>
                </a:solidFill>
              </a:rPr>
              <a:t>« Normale » </a:t>
            </a:r>
          </a:p>
          <a:p>
            <a:endParaRPr lang="en-US" sz="3600" b="1" i="1" dirty="0">
              <a:solidFill>
                <a:srgbClr val="FF0000"/>
              </a:solidFill>
            </a:endParaRPr>
          </a:p>
          <a:p>
            <a:pPr marL="457200" indent="-457200">
              <a:buFont typeface="Arial" pitchFamily="34" charset="0"/>
              <a:buChar char="•"/>
            </a:pPr>
            <a:r>
              <a:rPr lang="fr-FR" sz="2800" dirty="0" smtClean="0"/>
              <a:t>La </a:t>
            </a:r>
            <a:r>
              <a:rPr lang="fr-FR" sz="2800" dirty="0"/>
              <a:t>phase de fausse  lune de miel glisse doucement et sûrement vers la "phase </a:t>
            </a:r>
            <a:r>
              <a:rPr lang="fr-FR" sz="2800" dirty="0" smtClean="0"/>
              <a:t>normale." </a:t>
            </a:r>
          </a:p>
          <a:p>
            <a:pPr marL="457200" indent="-457200">
              <a:buFont typeface="Arial" pitchFamily="34" charset="0"/>
              <a:buChar char="•"/>
            </a:pPr>
            <a:r>
              <a:rPr lang="fr-FR" sz="2800" dirty="0"/>
              <a:t>Les choses vont encore bien et la situation est assez stable. L'agresseur ne fait plus la cour à la victime avec des bonbons et des surnoms affectueux, mais ils vivent tous deux  une vie normale</a:t>
            </a:r>
            <a:endParaRPr lang="en-US" sz="2800" dirty="0"/>
          </a:p>
        </p:txBody>
      </p:sp>
    </p:spTree>
    <p:extLst>
      <p:ext uri="{BB962C8B-B14F-4D97-AF65-F5344CB8AC3E}">
        <p14:creationId xmlns:p14="http://schemas.microsoft.com/office/powerpoint/2010/main" val="12424584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52400" y="199127"/>
            <a:ext cx="6096000" cy="6678751"/>
          </a:xfrm>
          <a:prstGeom prst="rect">
            <a:avLst/>
          </a:prstGeom>
        </p:spPr>
        <p:txBody>
          <a:bodyPr wrap="square">
            <a:spAutoFit/>
          </a:bodyPr>
          <a:lstStyle/>
          <a:p>
            <a:r>
              <a:rPr lang="fr-FR" sz="3200" b="1" i="1" dirty="0" smtClean="0">
                <a:solidFill>
                  <a:srgbClr val="FF0000"/>
                </a:solidFill>
              </a:rPr>
              <a:t> 3.  </a:t>
            </a:r>
            <a:r>
              <a:rPr lang="fr-FR" sz="3200" b="1" i="1" dirty="0">
                <a:solidFill>
                  <a:srgbClr val="FF0000"/>
                </a:solidFill>
              </a:rPr>
              <a:t>La phase de tension </a:t>
            </a:r>
            <a:r>
              <a:rPr lang="fr-FR" sz="3200" b="1" i="1" dirty="0" smtClean="0">
                <a:solidFill>
                  <a:srgbClr val="FF0000"/>
                </a:solidFill>
              </a:rPr>
              <a:t>croissante</a:t>
            </a:r>
          </a:p>
          <a:p>
            <a:endParaRPr lang="en-US" sz="3200" b="1" i="1" dirty="0"/>
          </a:p>
          <a:p>
            <a:pPr marL="342900" indent="-342900">
              <a:buFont typeface="Arial" pitchFamily="34" charset="0"/>
              <a:buChar char="•"/>
            </a:pPr>
            <a:r>
              <a:rPr lang="fr-FR" sz="2800" dirty="0"/>
              <a:t>Maintenant, imaginez que l'horloge indique </a:t>
            </a:r>
            <a:r>
              <a:rPr lang="fr-FR" sz="2800" dirty="0" smtClean="0"/>
              <a:t>9h</a:t>
            </a:r>
            <a:r>
              <a:rPr lang="fr-FR" sz="2800" dirty="0"/>
              <a:t>, les trois quarts du chemin. C’est la phase de tension croissante. La phase normale glisse doucement et sûrement vers cette phase tout comme la phase de lune de miel avait doucement glissé vers la phase normale.</a:t>
            </a:r>
            <a:br>
              <a:rPr lang="fr-FR" sz="2800" dirty="0"/>
            </a:br>
            <a:endParaRPr lang="en-AU" sz="2800" dirty="0"/>
          </a:p>
          <a:p>
            <a:pPr marL="342900" indent="-342900">
              <a:buFont typeface="Arial" pitchFamily="34" charset="0"/>
              <a:buChar char="•"/>
            </a:pPr>
            <a:r>
              <a:rPr lang="fr-FR" sz="2800" dirty="0" smtClean="0"/>
              <a:t>Les </a:t>
            </a:r>
            <a:r>
              <a:rPr lang="fr-FR" sz="2800" dirty="0"/>
              <a:t>choses sont encore bonnes. La victime est pratiquement convaincue que ses ennuis sont derrière elle. Mais il y a une tension dans l'air. </a:t>
            </a:r>
            <a:endParaRPr lang="en-US" sz="2800" dirty="0"/>
          </a:p>
        </p:txBody>
      </p:sp>
    </p:spTree>
    <p:extLst>
      <p:ext uri="{BB962C8B-B14F-4D97-AF65-F5344CB8AC3E}">
        <p14:creationId xmlns:p14="http://schemas.microsoft.com/office/powerpoint/2010/main" val="749708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276600" y="531796"/>
            <a:ext cx="5715000" cy="4955203"/>
          </a:xfrm>
          <a:prstGeom prst="rect">
            <a:avLst/>
          </a:prstGeom>
        </p:spPr>
        <p:txBody>
          <a:bodyPr wrap="square">
            <a:spAutoFit/>
          </a:bodyPr>
          <a:lstStyle/>
          <a:p>
            <a:r>
              <a:rPr lang="fr-FR" sz="3200" b="1" i="1" dirty="0">
                <a:solidFill>
                  <a:srgbClr val="FF0000"/>
                </a:solidFill>
              </a:rPr>
              <a:t>4. </a:t>
            </a:r>
            <a:r>
              <a:rPr lang="fr-FR" sz="3200" b="1" i="1" dirty="0" smtClean="0">
                <a:solidFill>
                  <a:srgbClr val="FF0000"/>
                </a:solidFill>
              </a:rPr>
              <a:t>L'explosion</a:t>
            </a:r>
          </a:p>
          <a:p>
            <a:endParaRPr lang="en-US" sz="3200" b="1" i="1" dirty="0">
              <a:solidFill>
                <a:srgbClr val="FF0000"/>
              </a:solidFill>
            </a:endParaRPr>
          </a:p>
          <a:p>
            <a:r>
              <a:rPr lang="fr-FR" sz="2800" dirty="0"/>
              <a:t>o Ensuite, vous arrivez à 12 h sur l'horloge et c’est l'explosion. Elle peut prendre plusieurs formes. </a:t>
            </a:r>
            <a:endParaRPr lang="fr-FR" sz="2800" dirty="0" smtClean="0"/>
          </a:p>
          <a:p>
            <a:endParaRPr lang="fr-FR" sz="2800" dirty="0"/>
          </a:p>
          <a:p>
            <a:r>
              <a:rPr lang="fr-FR" sz="2800" dirty="0" smtClean="0"/>
              <a:t>Habituellement</a:t>
            </a:r>
            <a:r>
              <a:rPr lang="fr-FR" sz="2800" dirty="0"/>
              <a:t>, il y a de la violence physique. Parfois, la violence est purement verbale, elle varie selon l'agresseur. Mais lorsque l'explosion se produit, il n'y a pas à s'y tromper. </a:t>
            </a:r>
            <a:endParaRPr lang="en-US" sz="2800" dirty="0"/>
          </a:p>
        </p:txBody>
      </p:sp>
    </p:spTree>
    <p:extLst>
      <p:ext uri="{BB962C8B-B14F-4D97-AF65-F5344CB8AC3E}">
        <p14:creationId xmlns:p14="http://schemas.microsoft.com/office/powerpoint/2010/main" val="30242322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38199" y="1382285"/>
            <a:ext cx="7010401" cy="3600986"/>
          </a:xfrm>
          <a:prstGeom prst="rect">
            <a:avLst/>
          </a:prstGeom>
        </p:spPr>
        <p:txBody>
          <a:bodyPr wrap="square">
            <a:spAutoFit/>
          </a:bodyPr>
          <a:lstStyle/>
          <a:p>
            <a:r>
              <a:rPr lang="fr-FR" sz="3600" b="1" i="1" dirty="0" smtClean="0">
                <a:solidFill>
                  <a:srgbClr val="FF0000"/>
                </a:solidFill>
              </a:rPr>
              <a:t>Tout le monde est différent</a:t>
            </a:r>
          </a:p>
          <a:p>
            <a:endParaRPr lang="fr-FR" sz="2400" b="1" i="1" dirty="0"/>
          </a:p>
          <a:p>
            <a:r>
              <a:rPr lang="fr-FR" sz="2800" dirty="0"/>
              <a:t>Il est impossible de prédire le temps que durera un cycle.  Certains couples passent par le cycle complet en un mois, certains  prennent une semaine, d’autres une journée. Certains prennent une année entière pour terminer le cycle. </a:t>
            </a:r>
            <a:endParaRPr lang="en-US" sz="2400" dirty="0"/>
          </a:p>
        </p:txBody>
      </p:sp>
    </p:spTree>
    <p:extLst>
      <p:ext uri="{BB962C8B-B14F-4D97-AF65-F5344CB8AC3E}">
        <p14:creationId xmlns:p14="http://schemas.microsoft.com/office/powerpoint/2010/main" val="38028777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7200" y="2551837"/>
            <a:ext cx="8077200" cy="2954655"/>
          </a:xfrm>
          <a:prstGeom prst="rect">
            <a:avLst/>
          </a:prstGeom>
        </p:spPr>
        <p:txBody>
          <a:bodyPr wrap="square">
            <a:spAutoFit/>
          </a:bodyPr>
          <a:lstStyle/>
          <a:p>
            <a:pPr marL="457200" indent="-457200">
              <a:buFont typeface="Arial" pitchFamily="34" charset="0"/>
              <a:buChar char="•"/>
            </a:pPr>
            <a:r>
              <a:rPr lang="fr-FR" sz="2800" dirty="0" smtClean="0"/>
              <a:t>Jean </a:t>
            </a:r>
            <a:r>
              <a:rPr lang="fr-FR" sz="2800" dirty="0"/>
              <a:t>13 : 34-35 : </a:t>
            </a:r>
            <a:r>
              <a:rPr lang="fr-FR" sz="2800" i="1" dirty="0"/>
              <a:t>Un commandement nouveau que je vous donne, que vous vous aimiez les uns les autres, comme je vous ai aimés, aimez-vous les uns les autres. A ceci tous connaîtront que vous êtes mes disciples, si vous avez de l'amour les uns pour les autres. </a:t>
            </a:r>
            <a:r>
              <a:rPr lang="fr-FR" sz="2400" dirty="0"/>
              <a:t/>
            </a:r>
            <a:br>
              <a:rPr lang="fr-FR" sz="2400" dirty="0"/>
            </a:br>
            <a:endParaRPr lang="en-US" dirty="0"/>
          </a:p>
        </p:txBody>
      </p:sp>
    </p:spTree>
    <p:extLst>
      <p:ext uri="{BB962C8B-B14F-4D97-AF65-F5344CB8AC3E}">
        <p14:creationId xmlns:p14="http://schemas.microsoft.com/office/powerpoint/2010/main" val="25479016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62000" y="838200"/>
            <a:ext cx="7772400" cy="5570756"/>
          </a:xfrm>
          <a:prstGeom prst="rect">
            <a:avLst/>
          </a:prstGeom>
        </p:spPr>
        <p:txBody>
          <a:bodyPr wrap="square">
            <a:spAutoFit/>
          </a:bodyPr>
          <a:lstStyle/>
          <a:p>
            <a:pPr algn="ctr"/>
            <a:r>
              <a:rPr lang="fr-FR" sz="3600" b="1" i="1" dirty="0" smtClean="0">
                <a:solidFill>
                  <a:srgbClr val="FF0000"/>
                </a:solidFill>
              </a:rPr>
              <a:t>Une Mauvaise Nouvelles</a:t>
            </a:r>
          </a:p>
          <a:p>
            <a:pPr algn="ctr"/>
            <a:endParaRPr lang="fr-FR" sz="3200" b="1" i="1" dirty="0" smtClean="0">
              <a:solidFill>
                <a:srgbClr val="FF0000"/>
              </a:solidFill>
            </a:endParaRPr>
          </a:p>
          <a:p>
            <a:r>
              <a:rPr lang="fr-FR" sz="2800" dirty="0"/>
              <a:t> </a:t>
            </a:r>
            <a:r>
              <a:rPr lang="fr-FR" sz="3200" dirty="0"/>
              <a:t>L’agresseur passe par le cycle de la violence, encore et encore. Vous remarquerez un changement dans le cycle. La phase de lune de miel se raccourcira de plus en plus. Finalement, elle peut disparaître. Et puis la phase normale se raccourcira de plus en plus, jusqu'à ce que la victime soit soumise seulement à la phase de tension croissante et à la phase d'explosion.</a:t>
            </a:r>
          </a:p>
        </p:txBody>
      </p:sp>
    </p:spTree>
    <p:extLst>
      <p:ext uri="{BB962C8B-B14F-4D97-AF65-F5344CB8AC3E}">
        <p14:creationId xmlns:p14="http://schemas.microsoft.com/office/powerpoint/2010/main" val="10932770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42900" y="1351507"/>
            <a:ext cx="8458200" cy="4154984"/>
          </a:xfrm>
          <a:prstGeom prst="rect">
            <a:avLst/>
          </a:prstGeom>
        </p:spPr>
        <p:txBody>
          <a:bodyPr wrap="square">
            <a:spAutoFit/>
          </a:bodyPr>
          <a:lstStyle/>
          <a:p>
            <a:pPr algn="ctr"/>
            <a:r>
              <a:rPr lang="fr-FR" sz="3600" b="1" i="1" dirty="0" smtClean="0">
                <a:solidFill>
                  <a:srgbClr val="FF0000"/>
                </a:solidFill>
              </a:rPr>
              <a:t>Une complication</a:t>
            </a:r>
          </a:p>
          <a:p>
            <a:pPr algn="ctr"/>
            <a:endParaRPr lang="fr-FR" sz="3200" b="1" i="1" dirty="0" smtClean="0"/>
          </a:p>
          <a:p>
            <a:r>
              <a:rPr lang="fr-FR" sz="2800" dirty="0"/>
              <a:t>Les organismes de prévention de la violence domestique connaissent ce phénomène, et peuvent-vous aider à gérer le doute et les accusations. N'acceptez aucune part du blâme. Le problème n'est pas votre incident déclencheur. Le problème est l'énorme accumulation de colère et de violence chez votre agresseur qui est prêt à exploser à tout moment.</a:t>
            </a:r>
            <a:endParaRPr lang="fr-FR" sz="2400" dirty="0"/>
          </a:p>
        </p:txBody>
      </p:sp>
    </p:spTree>
    <p:extLst>
      <p:ext uri="{BB962C8B-B14F-4D97-AF65-F5344CB8AC3E}">
        <p14:creationId xmlns:p14="http://schemas.microsoft.com/office/powerpoint/2010/main" val="7832789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382"/>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38200" y="1600200"/>
            <a:ext cx="7086600" cy="3108543"/>
          </a:xfrm>
          <a:prstGeom prst="rect">
            <a:avLst/>
          </a:prstGeom>
        </p:spPr>
        <p:txBody>
          <a:bodyPr wrap="square">
            <a:spAutoFit/>
          </a:bodyPr>
          <a:lstStyle/>
          <a:p>
            <a:pPr algn="ctr"/>
            <a:r>
              <a:rPr lang="fr-FR" sz="3600" b="1" i="1" dirty="0" smtClean="0">
                <a:solidFill>
                  <a:srgbClr val="FF0000"/>
                </a:solidFill>
              </a:rPr>
              <a:t>Alors que pouvez-vous faire?</a:t>
            </a:r>
          </a:p>
          <a:p>
            <a:pPr algn="ctr"/>
            <a:endParaRPr lang="fr-FR" sz="3200" b="1" i="1" dirty="0" smtClean="0"/>
          </a:p>
          <a:p>
            <a:r>
              <a:rPr lang="fr-FR" sz="3200" dirty="0"/>
              <a:t>Voici quelques </a:t>
            </a:r>
            <a:r>
              <a:rPr lang="fr-FR" sz="3200" b="1" dirty="0">
                <a:solidFill>
                  <a:srgbClr val="FF0000"/>
                </a:solidFill>
              </a:rPr>
              <a:t>mesures</a:t>
            </a:r>
            <a:r>
              <a:rPr lang="fr-FR" sz="3200" dirty="0"/>
              <a:t> à prendre si vous ou quelqu'un que vous connaissez est victime de violence conjugale ou de violence </a:t>
            </a:r>
            <a:r>
              <a:rPr lang="fr-FR" sz="3200" dirty="0" smtClean="0"/>
              <a:t>domestique:</a:t>
            </a:r>
            <a:endParaRPr lang="en-US" sz="3200" dirty="0"/>
          </a:p>
        </p:txBody>
      </p:sp>
    </p:spTree>
    <p:extLst>
      <p:ext uri="{BB962C8B-B14F-4D97-AF65-F5344CB8AC3E}">
        <p14:creationId xmlns:p14="http://schemas.microsoft.com/office/powerpoint/2010/main" val="10942668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538870" y="1143000"/>
            <a:ext cx="4495800" cy="3539430"/>
          </a:xfrm>
          <a:prstGeom prst="rect">
            <a:avLst/>
          </a:prstGeom>
        </p:spPr>
        <p:txBody>
          <a:bodyPr wrap="square">
            <a:spAutoFit/>
          </a:bodyPr>
          <a:lstStyle/>
          <a:p>
            <a:r>
              <a:rPr lang="fr-FR" sz="3200" b="1" i="1" dirty="0"/>
              <a:t>1. Appelez la police.</a:t>
            </a:r>
            <a:endParaRPr lang="en-US" sz="3200" b="1" i="1" dirty="0"/>
          </a:p>
          <a:p>
            <a:r>
              <a:rPr lang="fr-FR" sz="3200" b="1" i="1" dirty="0"/>
              <a:t>2. Parlez-en à quelqu'un de confiance.</a:t>
            </a:r>
            <a:endParaRPr lang="en-US" sz="3200" b="1" i="1" dirty="0"/>
          </a:p>
          <a:p>
            <a:r>
              <a:rPr lang="fr-FR" sz="3200" b="1" i="1" dirty="0"/>
              <a:t>3. Parlez-en à un conseiller.</a:t>
            </a:r>
            <a:endParaRPr lang="en-US" sz="3200" b="1" i="1" dirty="0"/>
          </a:p>
          <a:p>
            <a:r>
              <a:rPr lang="fr-FR" sz="3200" b="1" i="1" dirty="0"/>
              <a:t>4. </a:t>
            </a:r>
            <a:r>
              <a:rPr lang="fr-FR" sz="3200" b="1" i="1" dirty="0" smtClean="0"/>
              <a:t>Mettez en place </a:t>
            </a:r>
            <a:r>
              <a:rPr lang="fr-FR" sz="3200" b="1" i="1" dirty="0"/>
              <a:t>un plan de sécurité.</a:t>
            </a:r>
            <a:endParaRPr lang="en-US" sz="3200" b="1" i="1" dirty="0"/>
          </a:p>
        </p:txBody>
      </p:sp>
    </p:spTree>
    <p:extLst>
      <p:ext uri="{BB962C8B-B14F-4D97-AF65-F5344CB8AC3E}">
        <p14:creationId xmlns:p14="http://schemas.microsoft.com/office/powerpoint/2010/main" val="7011036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61122" y="533400"/>
            <a:ext cx="4896678" cy="5663089"/>
          </a:xfrm>
          <a:prstGeom prst="rect">
            <a:avLst/>
          </a:prstGeom>
        </p:spPr>
        <p:txBody>
          <a:bodyPr wrap="square">
            <a:spAutoFit/>
          </a:bodyPr>
          <a:lstStyle/>
          <a:p>
            <a:r>
              <a:rPr lang="fr-FR" sz="4000" b="1" i="1" dirty="0">
                <a:solidFill>
                  <a:srgbClr val="FF0000"/>
                </a:solidFill>
              </a:rPr>
              <a:t>QUESTION </a:t>
            </a:r>
            <a:r>
              <a:rPr lang="fr-FR" sz="4000" b="1" i="1" dirty="0" smtClean="0">
                <a:solidFill>
                  <a:srgbClr val="FF0000"/>
                </a:solidFill>
              </a:rPr>
              <a:t>PERSONNELLE</a:t>
            </a:r>
          </a:p>
          <a:p>
            <a:endParaRPr lang="en-US" sz="4000" b="1" i="1" dirty="0"/>
          </a:p>
          <a:p>
            <a:pPr marL="342900" indent="-342900">
              <a:buFont typeface="Arial" pitchFamily="34" charset="0"/>
              <a:buChar char="•"/>
            </a:pPr>
            <a:r>
              <a:rPr lang="fr-FR" sz="2800" dirty="0" smtClean="0"/>
              <a:t>Si </a:t>
            </a:r>
            <a:r>
              <a:rPr lang="fr-FR" sz="2800" dirty="0"/>
              <a:t>vous connaissez quelqu’un qui est abusé dans son foyer, quelle aide pratique pouvez-vous lui apporter ? </a:t>
            </a:r>
            <a:endParaRPr lang="fr-FR" sz="2800" dirty="0" smtClean="0"/>
          </a:p>
          <a:p>
            <a:pPr marL="342900" indent="-342900">
              <a:buFont typeface="Arial" pitchFamily="34" charset="0"/>
              <a:buChar char="•"/>
            </a:pPr>
            <a:r>
              <a:rPr lang="fr-FR" sz="2800" dirty="0" smtClean="0"/>
              <a:t>Prenez </a:t>
            </a:r>
            <a:r>
              <a:rPr lang="fr-FR" sz="2800" dirty="0"/>
              <a:t>quelques  minutes (5-10) pour faire une liste de ce que vous pouvez lui dire ou offrir.</a:t>
            </a:r>
            <a:endParaRPr lang="en-AU" sz="2800" dirty="0"/>
          </a:p>
          <a:p>
            <a:endParaRPr lang="en-US" dirty="0"/>
          </a:p>
        </p:txBody>
      </p:sp>
    </p:spTree>
    <p:extLst>
      <p:ext uri="{BB962C8B-B14F-4D97-AF65-F5344CB8AC3E}">
        <p14:creationId xmlns:p14="http://schemas.microsoft.com/office/powerpoint/2010/main" val="39401402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12913" y="489733"/>
            <a:ext cx="7848600" cy="5878532"/>
          </a:xfrm>
          <a:prstGeom prst="rect">
            <a:avLst/>
          </a:prstGeom>
        </p:spPr>
        <p:txBody>
          <a:bodyPr wrap="square">
            <a:spAutoFit/>
          </a:bodyPr>
          <a:lstStyle/>
          <a:p>
            <a:r>
              <a:rPr lang="fr-FR" sz="3200" b="1" dirty="0" smtClean="0">
                <a:solidFill>
                  <a:srgbClr val="FF0000"/>
                </a:solidFill>
              </a:rPr>
              <a:t>Plus de conseils à la victime (ou celle aidant une victime d'abus)</a:t>
            </a:r>
          </a:p>
          <a:p>
            <a:endParaRPr lang="fr-FR" sz="3200" b="1" dirty="0" smtClean="0">
              <a:solidFill>
                <a:srgbClr val="FF0000"/>
              </a:solidFill>
            </a:endParaRPr>
          </a:p>
          <a:p>
            <a:pPr marL="457200" indent="-457200">
              <a:buFont typeface="Arial" pitchFamily="34" charset="0"/>
              <a:buChar char="•"/>
            </a:pPr>
            <a:r>
              <a:rPr lang="fr-FR" sz="2800" dirty="0" smtClean="0"/>
              <a:t>Appeler </a:t>
            </a:r>
            <a:r>
              <a:rPr lang="fr-FR" sz="2800" dirty="0"/>
              <a:t>un refuge pour femmes local; aux Etats-Unis, vous pouvez également appeler la ligne de Violence Domestique Nationale </a:t>
            </a:r>
            <a:r>
              <a:rPr lang="fr-FR" sz="2800" dirty="0" smtClean="0"/>
              <a:t>pour </a:t>
            </a:r>
            <a:r>
              <a:rPr lang="fr-FR" sz="2800" dirty="0"/>
              <a:t>connaître les options juridiques et les ressources disponibles pour vous, avant que vous en ayez </a:t>
            </a:r>
            <a:r>
              <a:rPr lang="fr-FR" sz="2800" dirty="0" smtClean="0"/>
              <a:t>besoin.</a:t>
            </a:r>
          </a:p>
          <a:p>
            <a:pPr marL="457200" indent="-457200">
              <a:buFont typeface="Arial" pitchFamily="34" charset="0"/>
              <a:buChar char="•"/>
            </a:pPr>
            <a:r>
              <a:rPr lang="fr-FR" sz="2800" dirty="0" smtClean="0"/>
              <a:t>Si </a:t>
            </a:r>
            <a:r>
              <a:rPr lang="fr-FR" sz="2800" dirty="0"/>
              <a:t>vous avez des enfants en âge d’aller a école, avertissez les autorités scolaires ou le  conseiller scolaire sur les modalités de garde et  les avertir des menaces possibles.</a:t>
            </a:r>
          </a:p>
        </p:txBody>
      </p:sp>
    </p:spTree>
    <p:extLst>
      <p:ext uri="{BB962C8B-B14F-4D97-AF65-F5344CB8AC3E}">
        <p14:creationId xmlns:p14="http://schemas.microsoft.com/office/powerpoint/2010/main" val="36624426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90600" y="1720840"/>
            <a:ext cx="7391400" cy="3477875"/>
          </a:xfrm>
          <a:prstGeom prst="rect">
            <a:avLst/>
          </a:prstGeom>
        </p:spPr>
        <p:txBody>
          <a:bodyPr wrap="square">
            <a:spAutoFit/>
          </a:bodyPr>
          <a:lstStyle/>
          <a:p>
            <a:pPr algn="ctr"/>
            <a:r>
              <a:rPr lang="fr-FR" sz="3600" b="1" i="1" dirty="0" smtClean="0">
                <a:solidFill>
                  <a:srgbClr val="FF0000"/>
                </a:solidFill>
              </a:rPr>
              <a:t>Les conversations téléphoniques relatives à votre situation:</a:t>
            </a:r>
          </a:p>
          <a:p>
            <a:pPr algn="ctr"/>
            <a:endParaRPr lang="fr-FR" sz="3600" b="1" i="1" dirty="0" smtClean="0">
              <a:solidFill>
                <a:srgbClr val="FF0000"/>
              </a:solidFill>
            </a:endParaRPr>
          </a:p>
          <a:p>
            <a:pPr marL="342900" indent="-342900">
              <a:buFont typeface="Arial" pitchFamily="34" charset="0"/>
              <a:buChar char="•"/>
            </a:pPr>
            <a:r>
              <a:rPr lang="fr-FR" sz="2800" dirty="0"/>
              <a:t>Évitez de faire des appels téléphoniques de  longue durée  de la maison. Votre agresseur pourrait retracer les appels pour savoir où vous allez.</a:t>
            </a:r>
          </a:p>
        </p:txBody>
      </p:sp>
    </p:spTree>
    <p:extLst>
      <p:ext uri="{BB962C8B-B14F-4D97-AF65-F5344CB8AC3E}">
        <p14:creationId xmlns:p14="http://schemas.microsoft.com/office/powerpoint/2010/main" val="32331735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90600" y="1012953"/>
            <a:ext cx="7239000" cy="5262979"/>
          </a:xfrm>
          <a:prstGeom prst="rect">
            <a:avLst/>
          </a:prstGeom>
        </p:spPr>
        <p:txBody>
          <a:bodyPr wrap="square">
            <a:spAutoFit/>
          </a:bodyPr>
          <a:lstStyle/>
          <a:p>
            <a:r>
              <a:rPr lang="fr-FR" sz="2800" dirty="0" smtClean="0"/>
              <a:t>• </a:t>
            </a:r>
            <a:r>
              <a:rPr lang="fr-FR" sz="2800" dirty="0"/>
              <a:t>Soyez prudent lors de l'utilisation d'un téléphone cellulaire. Votre agresseur peut être en mesure d'intercepter les conversations en utilisant un scanner. Opter pour un téléphone filaire si vos informations sont sensibles</a:t>
            </a:r>
            <a:r>
              <a:rPr lang="fr-FR" sz="2800" dirty="0" smtClean="0"/>
              <a:t>.</a:t>
            </a:r>
          </a:p>
          <a:p>
            <a:r>
              <a:rPr lang="fr-FR" sz="2800" dirty="0"/>
              <a:t/>
            </a:r>
            <a:br>
              <a:rPr lang="fr-FR" sz="2800" dirty="0"/>
            </a:br>
            <a:r>
              <a:rPr lang="fr-FR" sz="2800" dirty="0" smtClean="0"/>
              <a:t>• </a:t>
            </a:r>
            <a:r>
              <a:rPr lang="fr-FR" sz="2800" dirty="0"/>
              <a:t>Soyez prudent en  contrôlant l'utilisation de votre téléphone portable. Votre agresseur peut utiliser des conversations téléphoniques cellulaires fréquentes ou des messages textes comme  moyen de surveillance et de contrôle de vos activités. </a:t>
            </a:r>
          </a:p>
        </p:txBody>
      </p:sp>
    </p:spTree>
    <p:extLst>
      <p:ext uri="{BB962C8B-B14F-4D97-AF65-F5344CB8AC3E}">
        <p14:creationId xmlns:p14="http://schemas.microsoft.com/office/powerpoint/2010/main" val="25862217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296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04800" y="152400"/>
            <a:ext cx="6934200" cy="6247864"/>
          </a:xfrm>
          <a:prstGeom prst="rect">
            <a:avLst/>
          </a:prstGeom>
        </p:spPr>
        <p:txBody>
          <a:bodyPr wrap="square">
            <a:spAutoFit/>
          </a:bodyPr>
          <a:lstStyle/>
          <a:p>
            <a:r>
              <a:rPr lang="fr-FR" sz="3600" b="1" i="1" dirty="0" smtClean="0">
                <a:solidFill>
                  <a:srgbClr val="FF0000"/>
                </a:solidFill>
              </a:rPr>
              <a:t>Utilisation </a:t>
            </a:r>
            <a:r>
              <a:rPr lang="fr-FR" sz="3600" b="1" i="1" dirty="0">
                <a:solidFill>
                  <a:srgbClr val="FF0000"/>
                </a:solidFill>
              </a:rPr>
              <a:t>de l'ordinateur</a:t>
            </a:r>
            <a:r>
              <a:rPr lang="fr-FR" sz="3600" b="1" i="1" dirty="0" smtClean="0">
                <a:solidFill>
                  <a:srgbClr val="FF0000"/>
                </a:solidFill>
              </a:rPr>
              <a:t>:</a:t>
            </a:r>
          </a:p>
          <a:p>
            <a:r>
              <a:rPr lang="fr-FR" sz="2800" dirty="0" smtClean="0"/>
              <a:t>• </a:t>
            </a:r>
            <a:r>
              <a:rPr lang="fr-FR" sz="2400" dirty="0"/>
              <a:t>Si vous pensez que votre agresseur surveille votre utilisation de l'ordinateur, le  moyen le plus sûr est d'accéder à un ordinateur chez un ami ou à la bibliothèque. Si vous utilisez un ordinateur à la maison, il y a plusieurs moyens  pour maintenir votre vie privée</a:t>
            </a:r>
            <a:r>
              <a:rPr lang="fr-FR" sz="2400" dirty="0" smtClean="0"/>
              <a:t>:</a:t>
            </a:r>
          </a:p>
          <a:p>
            <a:r>
              <a:rPr lang="fr-FR" sz="2400" dirty="0"/>
              <a:t>• Utilisez un programme basé sur le Web pour l'e-mail. La plupart de ces services (tels que Gmail, Hotmail et </a:t>
            </a:r>
            <a:r>
              <a:rPr lang="fr-FR" sz="2400" dirty="0" smtClean="0"/>
              <a:t>Yahoo mail</a:t>
            </a:r>
            <a:r>
              <a:rPr lang="fr-FR" sz="2400" dirty="0"/>
              <a:t>) offrent des comptes de courriel gratuits.</a:t>
            </a:r>
            <a:br>
              <a:rPr lang="fr-FR" sz="2400" dirty="0"/>
            </a:br>
            <a:r>
              <a:rPr lang="fr-FR" sz="2400" dirty="0"/>
              <a:t>         • Stocker des fichiers sur Internet. Vous pouvez stocker des fichiers en ligne et y accéder depuis n'importe quel ordinateur. Vous pouvez également stocker des documents en pièces jointes dans les programmes e-mail.</a:t>
            </a:r>
            <a:endParaRPr lang="en-US" sz="2400" dirty="0"/>
          </a:p>
        </p:txBody>
      </p:sp>
    </p:spTree>
    <p:extLst>
      <p:ext uri="{BB962C8B-B14F-4D97-AF65-F5344CB8AC3E}">
        <p14:creationId xmlns:p14="http://schemas.microsoft.com/office/powerpoint/2010/main" val="41705096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6" y="7620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0" y="1997839"/>
            <a:ext cx="4572000" cy="369332"/>
          </a:xfrm>
          <a:prstGeom prst="rect">
            <a:avLst/>
          </a:prstGeom>
        </p:spPr>
        <p:txBody>
          <a:bodyPr>
            <a:spAutoFit/>
          </a:bodyPr>
          <a:lstStyle/>
          <a:p>
            <a:endParaRPr lang="fr-FR"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36" y="-1"/>
            <a:ext cx="9178636" cy="6934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81000" y="497054"/>
            <a:ext cx="6172200" cy="5940088"/>
          </a:xfrm>
          <a:prstGeom prst="rect">
            <a:avLst/>
          </a:prstGeom>
        </p:spPr>
        <p:txBody>
          <a:bodyPr wrap="square">
            <a:spAutoFit/>
          </a:bodyPr>
          <a:lstStyle/>
          <a:p>
            <a:r>
              <a:rPr lang="fr-FR" sz="3600" b="1" i="1" dirty="0" smtClean="0">
                <a:solidFill>
                  <a:srgbClr val="FF0000"/>
                </a:solidFill>
              </a:rPr>
              <a:t>Changez </a:t>
            </a:r>
            <a:r>
              <a:rPr lang="fr-FR" sz="3600" b="1" i="1" dirty="0">
                <a:solidFill>
                  <a:srgbClr val="FF0000"/>
                </a:solidFill>
              </a:rPr>
              <a:t>votre mot de passe </a:t>
            </a:r>
            <a:r>
              <a:rPr lang="fr-FR" sz="3600" b="1" i="1" dirty="0" smtClean="0">
                <a:solidFill>
                  <a:srgbClr val="FF0000"/>
                </a:solidFill>
              </a:rPr>
              <a:t>régulièrement</a:t>
            </a:r>
          </a:p>
          <a:p>
            <a:endParaRPr lang="fr-FR" sz="3600" b="1" i="1" dirty="0" smtClean="0">
              <a:solidFill>
                <a:srgbClr val="FF0000"/>
              </a:solidFill>
            </a:endParaRPr>
          </a:p>
          <a:p>
            <a:pPr marL="342900" indent="-342900">
              <a:buFont typeface="Arial" pitchFamily="34" charset="0"/>
              <a:buChar char="•"/>
            </a:pPr>
            <a:r>
              <a:rPr lang="fr-FR" sz="2400" dirty="0" smtClean="0"/>
              <a:t> </a:t>
            </a:r>
            <a:r>
              <a:rPr lang="fr-FR" sz="2800" dirty="0"/>
              <a:t>Effacer votre historique Web-browser. Les navigateurs tels que Internet Explorer ou Netscape Navigator gardent une trace des pages Web et des documents que vous avez consultée. Ils stockent également les images que vous regardez. Il existe plusieurs programmes que vous pouvez utiliser pour cela</a:t>
            </a:r>
            <a:r>
              <a:rPr lang="fr-FR" sz="2800" dirty="0" smtClean="0"/>
              <a:t>.</a:t>
            </a:r>
            <a:r>
              <a:rPr lang="fr-FR" sz="2400" dirty="0"/>
              <a:t/>
            </a:r>
            <a:br>
              <a:rPr lang="fr-FR" sz="2400" dirty="0"/>
            </a:br>
            <a:endParaRPr lang="en-US" sz="2000" dirty="0"/>
          </a:p>
        </p:txBody>
      </p:sp>
    </p:spTree>
    <p:extLst>
      <p:ext uri="{BB962C8B-B14F-4D97-AF65-F5344CB8AC3E}">
        <p14:creationId xmlns:p14="http://schemas.microsoft.com/office/powerpoint/2010/main" val="493427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14400" y="1371600"/>
            <a:ext cx="7391400" cy="3508653"/>
          </a:xfrm>
          <a:prstGeom prst="rect">
            <a:avLst/>
          </a:prstGeom>
        </p:spPr>
        <p:txBody>
          <a:bodyPr wrap="square">
            <a:spAutoFit/>
          </a:bodyPr>
          <a:lstStyle/>
          <a:p>
            <a:endParaRPr lang="fr-FR" dirty="0" smtClean="0"/>
          </a:p>
          <a:p>
            <a:pPr algn="ctr"/>
            <a:r>
              <a:rPr lang="fr-FR" sz="3200" b="1" i="1" dirty="0" smtClean="0">
                <a:solidFill>
                  <a:srgbClr val="FF0000"/>
                </a:solidFill>
              </a:rPr>
              <a:t>Deux chapitres plus tard, Jésus a déclaré:</a:t>
            </a:r>
          </a:p>
          <a:p>
            <a:pPr algn="ctr"/>
            <a:endParaRPr lang="fr-FR" sz="3200" b="1" i="1" dirty="0" smtClean="0">
              <a:solidFill>
                <a:srgbClr val="FF0000"/>
              </a:solidFill>
            </a:endParaRPr>
          </a:p>
          <a:p>
            <a:r>
              <a:rPr lang="fr-FR" sz="2800" dirty="0" smtClean="0"/>
              <a:t>• </a:t>
            </a:r>
            <a:r>
              <a:rPr lang="fr-FR" sz="2800" dirty="0"/>
              <a:t>Jean 15:12: </a:t>
            </a:r>
            <a:r>
              <a:rPr lang="fr-FR" sz="2800" i="1" dirty="0"/>
              <a:t>Ceci est mon commandement: de vous aimer les uns les autres comme je vous ai aimés.</a:t>
            </a:r>
            <a:br>
              <a:rPr lang="fr-FR" sz="2800" i="1" dirty="0"/>
            </a:br>
            <a:r>
              <a:rPr lang="fr-FR" sz="2800" dirty="0"/>
              <a:t>• Et encore une fois au </a:t>
            </a:r>
            <a:r>
              <a:rPr lang="fr-FR" sz="2800" dirty="0" smtClean="0"/>
              <a:t>verset </a:t>
            </a:r>
            <a:r>
              <a:rPr lang="fr-FR" sz="2800" dirty="0"/>
              <a:t>17 : </a:t>
            </a:r>
            <a:r>
              <a:rPr lang="fr-FR" sz="2800" i="1" dirty="0"/>
              <a:t>Ce que je vous commande, c'est de vous aimer les uns les autres</a:t>
            </a:r>
            <a:r>
              <a:rPr lang="fr-FR" sz="2800" i="1" dirty="0" smtClean="0"/>
              <a:t>.</a:t>
            </a:r>
            <a:endParaRPr lang="en-US" sz="2000" dirty="0"/>
          </a:p>
        </p:txBody>
      </p:sp>
    </p:spTree>
    <p:extLst>
      <p:ext uri="{BB962C8B-B14F-4D97-AF65-F5344CB8AC3E}">
        <p14:creationId xmlns:p14="http://schemas.microsoft.com/office/powerpoint/2010/main" val="38564771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 y="76200"/>
            <a:ext cx="8763000" cy="6555641"/>
          </a:xfrm>
          <a:prstGeom prst="rect">
            <a:avLst/>
          </a:prstGeom>
        </p:spPr>
        <p:txBody>
          <a:bodyPr wrap="square">
            <a:spAutoFit/>
          </a:bodyPr>
          <a:lstStyle/>
          <a:p>
            <a:r>
              <a:rPr lang="fr-FR" sz="3200" b="1" dirty="0" smtClean="0">
                <a:solidFill>
                  <a:srgbClr val="FF0000"/>
                </a:solidFill>
              </a:rPr>
              <a:t>Où pouvez-vous obtenir de l’aide?</a:t>
            </a:r>
          </a:p>
          <a:p>
            <a:endParaRPr lang="fr-FR" sz="2400" dirty="0">
              <a:solidFill>
                <a:srgbClr val="FF0000"/>
              </a:solidFill>
            </a:endParaRPr>
          </a:p>
          <a:p>
            <a:pPr marL="342900" indent="-342900">
              <a:buFont typeface="Arial" pitchFamily="34" charset="0"/>
              <a:buChar char="•"/>
            </a:pPr>
            <a:r>
              <a:rPr lang="fr-FR" sz="2800" dirty="0"/>
              <a:t>Votre médecin ou les urgences de l'hôpital traite toutes les blessures et peut vous conseiller des logements sûrs et  d’autres ressources </a:t>
            </a:r>
            <a:r>
              <a:rPr lang="fr-FR" sz="2800" dirty="0" smtClean="0"/>
              <a:t>locales.</a:t>
            </a:r>
          </a:p>
          <a:p>
            <a:pPr marL="342900" indent="-342900">
              <a:buFont typeface="Arial" pitchFamily="34" charset="0"/>
              <a:buChar char="•"/>
            </a:pPr>
            <a:r>
              <a:rPr lang="fr-FR" sz="2800" dirty="0" smtClean="0"/>
              <a:t>Selon </a:t>
            </a:r>
            <a:r>
              <a:rPr lang="fr-FR" sz="2800" dirty="0"/>
              <a:t>les pays, les refuges pour femmes ou les centres de crise peuvent généralement fournir des abris d'urgence 24 heures sur 24 pour vous et vos enfants, des conseils sur les questions juridiques, la sensibilisation et les services de soutien, l'évaluation et le suivi des </a:t>
            </a:r>
            <a:r>
              <a:rPr lang="fr-FR" sz="2800" dirty="0" smtClean="0"/>
              <a:t>agresseurs.</a:t>
            </a:r>
          </a:p>
          <a:p>
            <a:pPr marL="342900" indent="-342900">
              <a:buFont typeface="Arial" pitchFamily="34" charset="0"/>
              <a:buChar char="•"/>
            </a:pPr>
            <a:r>
              <a:rPr lang="fr-FR" sz="2800" dirty="0" smtClean="0"/>
              <a:t>Votre église: </a:t>
            </a:r>
            <a:r>
              <a:rPr lang="fr-FR" sz="2800" dirty="0"/>
              <a:t>Parler en privé avec votre pasteur ou d'autres  professionnels ou  travailleurs sociaux de votre église, et être très clair, honnête et ouvert au sujet de votre situation.</a:t>
            </a:r>
          </a:p>
        </p:txBody>
      </p:sp>
    </p:spTree>
    <p:extLst>
      <p:ext uri="{BB962C8B-B14F-4D97-AF65-F5344CB8AC3E}">
        <p14:creationId xmlns:p14="http://schemas.microsoft.com/office/powerpoint/2010/main" val="41381257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2400" y="381000"/>
            <a:ext cx="8839200" cy="5355312"/>
          </a:xfrm>
          <a:prstGeom prst="rect">
            <a:avLst/>
          </a:prstGeom>
        </p:spPr>
        <p:txBody>
          <a:bodyPr wrap="square">
            <a:spAutoFit/>
          </a:bodyPr>
          <a:lstStyle/>
          <a:p>
            <a:pPr algn="ctr"/>
            <a:r>
              <a:rPr lang="fr-FR" sz="3600" b="1" i="1" dirty="0" smtClean="0">
                <a:solidFill>
                  <a:srgbClr val="FF0000"/>
                </a:solidFill>
              </a:rPr>
              <a:t>ACTIVITÉ DE GROUPE</a:t>
            </a:r>
          </a:p>
          <a:p>
            <a:pPr algn="ctr"/>
            <a:endParaRPr lang="fr-FR" sz="3600" b="1" i="1" dirty="0" smtClean="0"/>
          </a:p>
          <a:p>
            <a:pPr marL="342900" indent="-342900">
              <a:buFont typeface="Arial" pitchFamily="34" charset="0"/>
              <a:buChar char="•"/>
            </a:pPr>
            <a:r>
              <a:rPr lang="fr-FR" sz="2800" dirty="0" smtClean="0"/>
              <a:t>Formez  </a:t>
            </a:r>
            <a:r>
              <a:rPr lang="fr-FR" sz="2800" dirty="0"/>
              <a:t>des petits groupes (3-5 personnes), trouvez des idées pratiques sur ce que votre église peut faire pour aider les victimes des abus domestique. </a:t>
            </a:r>
            <a:endParaRPr lang="fr-FR" sz="2800" dirty="0" smtClean="0"/>
          </a:p>
          <a:p>
            <a:pPr marL="342900" indent="-342900">
              <a:buFont typeface="Arial" pitchFamily="34" charset="0"/>
              <a:buChar char="•"/>
            </a:pPr>
            <a:r>
              <a:rPr lang="fr-FR" sz="2800" dirty="0" smtClean="0"/>
              <a:t>Soyez </a:t>
            </a:r>
            <a:r>
              <a:rPr lang="fr-FR" sz="2800" dirty="0"/>
              <a:t>aussi précis que possible parce que ces idées pourraient  être incorporées dans le plan qui sera voté et mis en action par les dirigeants de l’église</a:t>
            </a:r>
            <a:r>
              <a:rPr lang="fr-FR" sz="2800" dirty="0" smtClean="0"/>
              <a:t>.</a:t>
            </a:r>
          </a:p>
          <a:p>
            <a:pPr marL="342900" indent="-342900">
              <a:buFont typeface="Arial" pitchFamily="34" charset="0"/>
              <a:buChar char="•"/>
            </a:pPr>
            <a:r>
              <a:rPr lang="fr-FR" sz="2400" dirty="0"/>
              <a:t>(</a:t>
            </a:r>
            <a:r>
              <a:rPr lang="fr-FR" sz="2400" dirty="0" smtClean="0"/>
              <a:t>Si </a:t>
            </a:r>
            <a:r>
              <a:rPr lang="fr-FR" sz="2400" dirty="0"/>
              <a:t>le temps est un problème, suggérez qu'ils se constituent en un comité ad hoc pour travailler sur ce sujet et de le présenter à leur conseil </a:t>
            </a:r>
            <a:r>
              <a:rPr lang="fr-FR" sz="2400" dirty="0" smtClean="0"/>
              <a:t>d'église)   </a:t>
            </a:r>
            <a:endParaRPr lang="en-AU" sz="2400" dirty="0"/>
          </a:p>
          <a:p>
            <a:endParaRPr lang="en-US" dirty="0"/>
          </a:p>
        </p:txBody>
      </p:sp>
    </p:spTree>
    <p:extLst>
      <p:ext uri="{BB962C8B-B14F-4D97-AF65-F5344CB8AC3E}">
        <p14:creationId xmlns:p14="http://schemas.microsoft.com/office/powerpoint/2010/main" val="2917041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52400" y="685800"/>
            <a:ext cx="8839200" cy="5447645"/>
          </a:xfrm>
          <a:prstGeom prst="rect">
            <a:avLst/>
          </a:prstGeom>
        </p:spPr>
        <p:txBody>
          <a:bodyPr wrap="square">
            <a:spAutoFit/>
          </a:bodyPr>
          <a:lstStyle/>
          <a:p>
            <a:pPr algn="ctr"/>
            <a:r>
              <a:rPr lang="fr-FR" sz="3600" b="1" dirty="0">
                <a:solidFill>
                  <a:srgbClr val="FF0000"/>
                </a:solidFill>
              </a:rPr>
              <a:t>Hypothèses </a:t>
            </a:r>
            <a:r>
              <a:rPr lang="fr-FR" sz="3600" b="1" dirty="0" smtClean="0">
                <a:solidFill>
                  <a:srgbClr val="FF0000"/>
                </a:solidFill>
              </a:rPr>
              <a:t>stéréotypées</a:t>
            </a:r>
          </a:p>
          <a:p>
            <a:pPr algn="ctr"/>
            <a:endParaRPr lang="fr-FR" sz="3200" b="1" i="1" dirty="0" smtClean="0"/>
          </a:p>
          <a:p>
            <a:r>
              <a:rPr lang="fr-FR" sz="2800" dirty="0"/>
              <a:t> Parce que la violence envers les femmes a eu lieu depuis si longtemps, trop longtemps, beaucoup pensent que seules  les femmes en sont victimes. Des études plus récentes ont montré une augmentation de femmes qui  maltraitent les </a:t>
            </a:r>
            <a:r>
              <a:rPr lang="fr-FR" sz="2800" dirty="0" smtClean="0"/>
              <a:t>hommes</a:t>
            </a:r>
          </a:p>
          <a:p>
            <a:endParaRPr lang="fr-FR" sz="2800" dirty="0" smtClean="0"/>
          </a:p>
          <a:p>
            <a:pPr marL="342900" indent="-342900">
              <a:buFont typeface="Arial" pitchFamily="34" charset="0"/>
              <a:buChar char="•"/>
            </a:pPr>
            <a:r>
              <a:rPr lang="fr-FR" sz="2800" b="1" dirty="0" smtClean="0"/>
              <a:t>L’abus de l’alcool</a:t>
            </a:r>
          </a:p>
          <a:p>
            <a:pPr marL="342900" indent="-342900">
              <a:buFont typeface="Arial" pitchFamily="34" charset="0"/>
              <a:buChar char="•"/>
            </a:pPr>
            <a:r>
              <a:rPr lang="fr-FR" sz="2800" b="1" dirty="0" smtClean="0"/>
              <a:t>Les troubles psychologiques</a:t>
            </a:r>
          </a:p>
          <a:p>
            <a:pPr marL="342900" indent="-342900">
              <a:buFont typeface="Arial" pitchFamily="34" charset="0"/>
              <a:buChar char="•"/>
            </a:pPr>
            <a:r>
              <a:rPr lang="fr-FR" sz="2800" b="1" dirty="0" smtClean="0"/>
              <a:t>Des </a:t>
            </a:r>
            <a:r>
              <a:rPr lang="fr-FR" sz="2800" b="1" dirty="0"/>
              <a:t>attentes irréalistes, des hypothèses et des conclusions non fondées</a:t>
            </a:r>
            <a:endParaRPr lang="en-US" sz="2000" dirty="0"/>
          </a:p>
        </p:txBody>
      </p:sp>
    </p:spTree>
    <p:extLst>
      <p:ext uri="{BB962C8B-B14F-4D97-AF65-F5344CB8AC3E}">
        <p14:creationId xmlns:p14="http://schemas.microsoft.com/office/powerpoint/2010/main" val="12564907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819400" y="304800"/>
            <a:ext cx="6248400" cy="4708981"/>
          </a:xfrm>
          <a:prstGeom prst="rect">
            <a:avLst/>
          </a:prstGeom>
        </p:spPr>
        <p:txBody>
          <a:bodyPr wrap="square">
            <a:spAutoFit/>
          </a:bodyPr>
          <a:lstStyle/>
          <a:p>
            <a:pPr algn="ctr"/>
            <a:r>
              <a:rPr lang="fr-FR" sz="3200" b="1" dirty="0">
                <a:solidFill>
                  <a:srgbClr val="FF0000"/>
                </a:solidFill>
                <a:ea typeface="Times New Roman"/>
                <a:cs typeface="Times New Roman"/>
              </a:rPr>
              <a:t>QUEL EST LE RÔLE DE L'ÉGLISE</a:t>
            </a:r>
            <a:r>
              <a:rPr lang="fr-FR" sz="3200" b="1" dirty="0" smtClean="0">
                <a:solidFill>
                  <a:srgbClr val="FF0000"/>
                </a:solidFill>
                <a:ea typeface="Times New Roman"/>
                <a:cs typeface="Times New Roman"/>
              </a:rPr>
              <a:t>?</a:t>
            </a:r>
          </a:p>
          <a:p>
            <a:pPr algn="ctr"/>
            <a:endParaRPr lang="en-US" sz="1200" b="1" dirty="0">
              <a:latin typeface="Times New Roman"/>
              <a:ea typeface="Times New Roman"/>
            </a:endParaRPr>
          </a:p>
          <a:p>
            <a:pPr marL="342900" indent="-342900">
              <a:buFont typeface="Arial" pitchFamily="34" charset="0"/>
              <a:buChar char="•"/>
            </a:pPr>
            <a:r>
              <a:rPr lang="fr-FR" sz="3200" dirty="0"/>
              <a:t>Nous devons</a:t>
            </a:r>
            <a:r>
              <a:rPr lang="fr-FR" sz="3200" dirty="0">
                <a:solidFill>
                  <a:srgbClr val="FF0000"/>
                </a:solidFill>
              </a:rPr>
              <a:t> </a:t>
            </a:r>
            <a:r>
              <a:rPr lang="fr-FR" sz="3200" b="1" dirty="0">
                <a:solidFill>
                  <a:srgbClr val="FF0000"/>
                </a:solidFill>
              </a:rPr>
              <a:t>éduquer</a:t>
            </a:r>
            <a:r>
              <a:rPr lang="fr-FR" sz="3200" dirty="0">
                <a:solidFill>
                  <a:srgbClr val="FF0000"/>
                </a:solidFill>
              </a:rPr>
              <a:t> </a:t>
            </a:r>
            <a:r>
              <a:rPr lang="fr-FR" sz="3200" dirty="0"/>
              <a:t>nos membres à la réalité qui nous entoure. En même temps, l'Église doit être prudente dans ce processus, nous devons veiller à ce que nous ne voyions pas "abus" dans toute imperfection ou mauvaise action</a:t>
            </a:r>
            <a:r>
              <a:rPr lang="fr-FR" sz="2400" dirty="0" smtClean="0"/>
              <a:t>.</a:t>
            </a:r>
          </a:p>
        </p:txBody>
      </p:sp>
    </p:spTree>
    <p:extLst>
      <p:ext uri="{BB962C8B-B14F-4D97-AF65-F5344CB8AC3E}">
        <p14:creationId xmlns:p14="http://schemas.microsoft.com/office/powerpoint/2010/main" val="27012797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895600" y="838200"/>
            <a:ext cx="6248400" cy="4524315"/>
          </a:xfrm>
          <a:prstGeom prst="rect">
            <a:avLst/>
          </a:prstGeom>
        </p:spPr>
        <p:txBody>
          <a:bodyPr wrap="square">
            <a:spAutoFit/>
          </a:bodyPr>
          <a:lstStyle/>
          <a:p>
            <a:pPr marL="342900" indent="-342900">
              <a:buFont typeface="Arial" pitchFamily="34" charset="0"/>
              <a:buChar char="•"/>
            </a:pPr>
            <a:r>
              <a:rPr lang="fr-FR" sz="3200" dirty="0" smtClean="0">
                <a:solidFill>
                  <a:srgbClr val="000000"/>
                </a:solidFill>
                <a:ea typeface="Times New Roman"/>
                <a:cs typeface="Times New Roman"/>
              </a:rPr>
              <a:t>Nous </a:t>
            </a:r>
            <a:r>
              <a:rPr lang="fr-FR" sz="3200" dirty="0">
                <a:solidFill>
                  <a:srgbClr val="000000"/>
                </a:solidFill>
                <a:ea typeface="Times New Roman"/>
                <a:cs typeface="Times New Roman"/>
              </a:rPr>
              <a:t>devons </a:t>
            </a:r>
            <a:r>
              <a:rPr lang="fr-FR" sz="3200" b="1" dirty="0">
                <a:solidFill>
                  <a:srgbClr val="FF0000"/>
                </a:solidFill>
                <a:ea typeface="Times New Roman"/>
                <a:cs typeface="Times New Roman"/>
              </a:rPr>
              <a:t>intervenir</a:t>
            </a:r>
            <a:r>
              <a:rPr lang="fr-FR" sz="3200" dirty="0">
                <a:solidFill>
                  <a:srgbClr val="000000"/>
                </a:solidFill>
                <a:ea typeface="Times New Roman"/>
                <a:cs typeface="Times New Roman"/>
              </a:rPr>
              <a:t> pour secourir les victimes de violence. Il ne suffit pas de leur dire de quitter </a:t>
            </a:r>
            <a:r>
              <a:rPr lang="fr-FR" sz="3200" b="1" dirty="0">
                <a:solidFill>
                  <a:srgbClr val="00B0F0"/>
                </a:solidFill>
                <a:ea typeface="Times New Roman"/>
                <a:cs typeface="Times New Roman"/>
              </a:rPr>
              <a:t>leur agresseur</a:t>
            </a:r>
            <a:r>
              <a:rPr lang="fr-FR" sz="3200" dirty="0">
                <a:solidFill>
                  <a:srgbClr val="000000"/>
                </a:solidFill>
                <a:ea typeface="Times New Roman"/>
                <a:cs typeface="Times New Roman"/>
              </a:rPr>
              <a:t>. Il ne suffit pas de leur dire de quitter </a:t>
            </a:r>
            <a:r>
              <a:rPr lang="fr-FR" sz="3200" b="1" dirty="0">
                <a:solidFill>
                  <a:srgbClr val="00B0F0"/>
                </a:solidFill>
                <a:ea typeface="Times New Roman"/>
                <a:cs typeface="Times New Roman"/>
              </a:rPr>
              <a:t>leur agresseur. Si l'Eglise </a:t>
            </a:r>
            <a:r>
              <a:rPr lang="fr-FR" sz="3200" dirty="0">
                <a:solidFill>
                  <a:srgbClr val="000000"/>
                </a:solidFill>
                <a:ea typeface="Times New Roman"/>
                <a:cs typeface="Times New Roman"/>
              </a:rPr>
              <a:t>est informée d’une situation de maltraitance, elle doit intervenir  pour protéger la victime</a:t>
            </a:r>
            <a:r>
              <a:rPr lang="fr-FR" sz="3200" dirty="0" smtClean="0">
                <a:solidFill>
                  <a:srgbClr val="000000"/>
                </a:solidFill>
                <a:ea typeface="Times New Roman"/>
                <a:cs typeface="Times New Roman"/>
              </a:rPr>
              <a:t>.</a:t>
            </a:r>
            <a:endParaRPr lang="en-US" sz="3200" dirty="0">
              <a:solidFill>
                <a:schemeClr val="accent6"/>
              </a:solidFill>
              <a:latin typeface="Times New Roman"/>
              <a:ea typeface="Times New Roman"/>
            </a:endParaRPr>
          </a:p>
        </p:txBody>
      </p:sp>
    </p:spTree>
    <p:extLst>
      <p:ext uri="{BB962C8B-B14F-4D97-AF65-F5344CB8AC3E}">
        <p14:creationId xmlns:p14="http://schemas.microsoft.com/office/powerpoint/2010/main" val="13963814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791308" y="1143000"/>
            <a:ext cx="7561384" cy="2931776"/>
          </a:xfrm>
        </p:spPr>
        <p:txBody>
          <a:bodyPr>
            <a:normAutofit/>
          </a:bodyPr>
          <a:lstStyle/>
          <a:p>
            <a:pPr algn="ctr">
              <a:buNone/>
            </a:pPr>
            <a:r>
              <a:rPr lang="fr-FR" sz="3200" dirty="0"/>
              <a:t>Nous devons </a:t>
            </a:r>
            <a:r>
              <a:rPr lang="fr-FR" sz="3600" b="1" dirty="0">
                <a:solidFill>
                  <a:srgbClr val="C00000"/>
                </a:solidFill>
              </a:rPr>
              <a:t>aider</a:t>
            </a:r>
            <a:r>
              <a:rPr lang="fr-FR" sz="3200" dirty="0"/>
              <a:t> la victime avec un plan à long terme. Nous devons garder à l'esprit que pour la victime, quitter son agresseur n'est pas toujours simple, pratique ou possible. </a:t>
            </a:r>
            <a:endParaRPr lang="en-US" sz="3200" dirty="0"/>
          </a:p>
        </p:txBody>
      </p:sp>
    </p:spTree>
    <p:extLst>
      <p:ext uri="{BB962C8B-B14F-4D97-AF65-F5344CB8AC3E}">
        <p14:creationId xmlns:p14="http://schemas.microsoft.com/office/powerpoint/2010/main" val="19676528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2400" y="533400"/>
            <a:ext cx="3657600" cy="5078313"/>
          </a:xfrm>
          <a:prstGeom prst="rect">
            <a:avLst/>
          </a:prstGeom>
        </p:spPr>
        <p:txBody>
          <a:bodyPr wrap="square">
            <a:spAutoFit/>
          </a:bodyPr>
          <a:lstStyle/>
          <a:p>
            <a:r>
              <a:rPr lang="fr-FR" sz="4000" b="1" i="1" dirty="0" smtClean="0">
                <a:solidFill>
                  <a:srgbClr val="C00000"/>
                </a:solidFill>
              </a:rPr>
              <a:t>Conclusion</a:t>
            </a:r>
          </a:p>
          <a:p>
            <a:endParaRPr lang="fr-FR" sz="3200" dirty="0" smtClean="0"/>
          </a:p>
          <a:p>
            <a:pPr algn="ctr"/>
            <a:r>
              <a:rPr lang="fr-FR" sz="3600" dirty="0" smtClean="0"/>
              <a:t>Est-ce </a:t>
            </a:r>
            <a:r>
              <a:rPr lang="fr-FR" sz="3600" dirty="0"/>
              <a:t>que les gens sauront que nous sommes les disciples du Christ en voyant notre amour pour les autres ?</a:t>
            </a:r>
            <a:endParaRPr lang="fr-FR" sz="3600" b="1" dirty="0"/>
          </a:p>
        </p:txBody>
      </p:sp>
    </p:spTree>
    <p:extLst>
      <p:ext uri="{BB962C8B-B14F-4D97-AF65-F5344CB8AC3E}">
        <p14:creationId xmlns:p14="http://schemas.microsoft.com/office/powerpoint/2010/main" val="1844180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4800" y="762000"/>
            <a:ext cx="8458200" cy="5693866"/>
          </a:xfrm>
          <a:prstGeom prst="rect">
            <a:avLst/>
          </a:prstGeom>
        </p:spPr>
        <p:txBody>
          <a:bodyPr wrap="square">
            <a:spAutoFit/>
          </a:bodyPr>
          <a:lstStyle/>
          <a:p>
            <a:pPr marL="457200" indent="-457200">
              <a:buFont typeface="Arial" pitchFamily="34" charset="0"/>
              <a:buChar char="•"/>
            </a:pPr>
            <a:r>
              <a:rPr lang="fr-FR" sz="2800" dirty="0" smtClean="0"/>
              <a:t>Si </a:t>
            </a:r>
            <a:r>
              <a:rPr lang="fr-FR" sz="2800" dirty="0"/>
              <a:t>nous sommes ses disciples, nous ne devrions jamais permettre aucun type d’abus  dans notre foyer ou dans notre </a:t>
            </a:r>
            <a:r>
              <a:rPr lang="fr-FR" sz="2800" dirty="0" smtClean="0"/>
              <a:t>église. </a:t>
            </a:r>
          </a:p>
          <a:p>
            <a:pPr marL="457200" indent="-457200">
              <a:buFont typeface="Arial" pitchFamily="34" charset="0"/>
              <a:buChar char="•"/>
            </a:pPr>
            <a:r>
              <a:rPr lang="fr-FR" sz="2800" dirty="0" smtClean="0"/>
              <a:t>Si </a:t>
            </a:r>
            <a:r>
              <a:rPr lang="fr-FR" sz="2800" dirty="0"/>
              <a:t>nous sommes ses disciples, nous devons éduquer toutes les personnes afin qu'elles puissent apprendre à reconnaître les signes de violences</a:t>
            </a:r>
            <a:r>
              <a:rPr lang="fr-FR" sz="2800" dirty="0" smtClean="0"/>
              <a:t>. </a:t>
            </a:r>
          </a:p>
          <a:p>
            <a:pPr marL="457200" indent="-457200">
              <a:buFont typeface="Arial" pitchFamily="34" charset="0"/>
              <a:buChar char="•"/>
            </a:pPr>
            <a:r>
              <a:rPr lang="fr-FR" sz="2800" dirty="0" smtClean="0"/>
              <a:t>Si </a:t>
            </a:r>
            <a:r>
              <a:rPr lang="fr-FR" sz="2800" dirty="0"/>
              <a:t>nous sommes ses disciples, nous devons intervenir en faveur des victimes de la violence en aidant à briser le cycle qui les retienne captives</a:t>
            </a:r>
            <a:r>
              <a:rPr lang="fr-FR" sz="2800" dirty="0" smtClean="0"/>
              <a:t>. </a:t>
            </a:r>
          </a:p>
          <a:p>
            <a:pPr marL="457200" indent="-457200">
              <a:buFont typeface="Arial" pitchFamily="34" charset="0"/>
              <a:buChar char="•"/>
            </a:pPr>
            <a:r>
              <a:rPr lang="fr-FR" sz="2800" dirty="0" smtClean="0"/>
              <a:t>Si </a:t>
            </a:r>
            <a:r>
              <a:rPr lang="fr-FR" sz="2800" dirty="0"/>
              <a:t>nous sommes ses disciples, nous devons aider les victimes d'abus en prévoyant un soutien une fois qu'elles sont enfin en mesure de quitter leur environnement dangereux.</a:t>
            </a:r>
          </a:p>
        </p:txBody>
      </p:sp>
    </p:spTree>
    <p:extLst>
      <p:ext uri="{BB962C8B-B14F-4D97-AF65-F5344CB8AC3E}">
        <p14:creationId xmlns:p14="http://schemas.microsoft.com/office/powerpoint/2010/main" val="17824837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3886200" y="2690336"/>
            <a:ext cx="2971800" cy="369332"/>
          </a:xfrm>
          <a:prstGeom prst="rect">
            <a:avLst/>
          </a:prstGeom>
        </p:spPr>
        <p:txBody>
          <a:bodyPr wrap="square">
            <a:spAutoFit/>
          </a:bodyPr>
          <a:lstStyle/>
          <a:p>
            <a:endParaRPr lang="fr-FR" dirty="0" smtClean="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886200" y="735955"/>
            <a:ext cx="4953000" cy="4278094"/>
          </a:xfrm>
          <a:prstGeom prst="rect">
            <a:avLst/>
          </a:prstGeom>
        </p:spPr>
        <p:txBody>
          <a:bodyPr wrap="square">
            <a:spAutoFit/>
          </a:bodyPr>
          <a:lstStyle/>
          <a:p>
            <a:pPr algn="ctr"/>
            <a:r>
              <a:rPr lang="fr-FR" sz="3600" dirty="0" smtClean="0"/>
              <a:t>« Le </a:t>
            </a:r>
            <a:r>
              <a:rPr lang="fr-FR" sz="3600" dirty="0"/>
              <a:t>Seigneur désire que le foyer de ses enfants soit une représentation de l'ordre et l'harmonie qui règne dans le paradis céleste</a:t>
            </a:r>
            <a:r>
              <a:rPr lang="fr-FR" sz="3600" dirty="0" smtClean="0"/>
              <a:t>. »</a:t>
            </a:r>
            <a:endParaRPr lang="en-US" sz="3600" dirty="0"/>
          </a:p>
          <a:p>
            <a:pPr algn="ctr"/>
            <a:r>
              <a:rPr lang="fr-FR" sz="2800" b="1" i="1" dirty="0">
                <a:solidFill>
                  <a:schemeClr val="accent1"/>
                </a:solidFill>
              </a:rPr>
              <a:t>Ellen G. White,</a:t>
            </a:r>
            <a:endParaRPr lang="en-US" sz="2800" b="1" i="1" dirty="0">
              <a:solidFill>
                <a:schemeClr val="accent1"/>
              </a:solidFill>
            </a:endParaRPr>
          </a:p>
          <a:p>
            <a:pPr algn="ctr"/>
            <a:r>
              <a:rPr lang="fr-FR" sz="2800" b="1" i="1" dirty="0">
                <a:solidFill>
                  <a:schemeClr val="accent1"/>
                </a:solidFill>
              </a:rPr>
              <a:t>Conseils sur la santé, p.101</a:t>
            </a:r>
            <a:endParaRPr lang="en-US" sz="2800" b="1" i="1" dirty="0">
              <a:solidFill>
                <a:schemeClr val="accent1"/>
              </a:solidFill>
            </a:endParaRPr>
          </a:p>
        </p:txBody>
      </p:sp>
    </p:spTree>
    <p:extLst>
      <p:ext uri="{BB962C8B-B14F-4D97-AF65-F5344CB8AC3E}">
        <p14:creationId xmlns:p14="http://schemas.microsoft.com/office/powerpoint/2010/main" val="1871011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2286000" y="2274838"/>
            <a:ext cx="4572000" cy="646331"/>
          </a:xfrm>
          <a:prstGeom prst="rect">
            <a:avLst/>
          </a:prstGeom>
        </p:spPr>
        <p:txBody>
          <a:bodyPr>
            <a:spAutoFit/>
          </a:bodyPr>
          <a:lstStyle/>
          <a:p>
            <a:endParaRPr lang="fr-FR" dirty="0" smtClean="0"/>
          </a:p>
          <a:p>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45165" y="685800"/>
            <a:ext cx="5181600" cy="5632311"/>
          </a:xfrm>
          <a:prstGeom prst="rect">
            <a:avLst/>
          </a:prstGeom>
        </p:spPr>
        <p:txBody>
          <a:bodyPr wrap="square">
            <a:spAutoFit/>
          </a:bodyPr>
          <a:lstStyle/>
          <a:p>
            <a:pPr algn="ctr"/>
            <a:r>
              <a:rPr lang="fr-FR" sz="3600" b="1" i="1" dirty="0" smtClean="0"/>
              <a:t>Questions à discuter </a:t>
            </a:r>
            <a:r>
              <a:rPr lang="fr-FR" sz="3600" b="1" i="1" dirty="0"/>
              <a:t>en </a:t>
            </a:r>
            <a:r>
              <a:rPr lang="fr-FR" sz="3600" b="1" i="1" dirty="0" smtClean="0"/>
              <a:t>groupes</a:t>
            </a:r>
          </a:p>
          <a:p>
            <a:pPr marL="742950" lvl="0" indent="-742950">
              <a:buFont typeface="+mj-lt"/>
              <a:buAutoNum type="arabicPeriod"/>
            </a:pPr>
            <a:r>
              <a:rPr lang="fr-FR" sz="3600" dirty="0"/>
              <a:t>Est- ce que l’amour est un sentiment ou une décision ?</a:t>
            </a:r>
            <a:endParaRPr lang="en-AU" sz="3600" dirty="0"/>
          </a:p>
          <a:p>
            <a:pPr marL="742950" lvl="0" indent="-742950">
              <a:buFont typeface="+mj-lt"/>
              <a:buAutoNum type="arabicPeriod"/>
            </a:pPr>
            <a:r>
              <a:rPr lang="fr-FR" sz="3600" dirty="0"/>
              <a:t>Est-ce que l’amour peut être commandé ?</a:t>
            </a:r>
            <a:endParaRPr lang="en-AU" sz="3600" dirty="0"/>
          </a:p>
          <a:p>
            <a:pPr marL="742950" indent="-742950">
              <a:buFont typeface="+mj-lt"/>
              <a:buAutoNum type="arabicPeriod"/>
            </a:pPr>
            <a:r>
              <a:rPr lang="fr-FR" sz="3600" dirty="0"/>
              <a:t>Peut-on aimer quelqu’un et user de violence contre lui ?</a:t>
            </a:r>
            <a:endParaRPr lang="en-US" sz="2400" dirty="0"/>
          </a:p>
        </p:txBody>
      </p:sp>
    </p:spTree>
    <p:extLst>
      <p:ext uri="{BB962C8B-B14F-4D97-AF65-F5344CB8AC3E}">
        <p14:creationId xmlns:p14="http://schemas.microsoft.com/office/powerpoint/2010/main" val="15441130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90600" y="1295400"/>
            <a:ext cx="7391400" cy="3293209"/>
          </a:xfrm>
          <a:prstGeom prst="rect">
            <a:avLst/>
          </a:prstGeom>
        </p:spPr>
        <p:txBody>
          <a:bodyPr wrap="square">
            <a:spAutoFit/>
          </a:bodyPr>
          <a:lstStyle/>
          <a:p>
            <a:endParaRPr lang="fr-FR" sz="2400" dirty="0" smtClean="0"/>
          </a:p>
          <a:p>
            <a:r>
              <a:rPr lang="fr-FR" sz="2400" dirty="0" smtClean="0"/>
              <a:t>	</a:t>
            </a:r>
          </a:p>
          <a:p>
            <a:pPr algn="ctr"/>
            <a:r>
              <a:rPr lang="fr-FR" sz="3200" b="1" dirty="0">
                <a:solidFill>
                  <a:srgbClr val="FF0000"/>
                </a:solidFill>
              </a:rPr>
              <a:t> Jésus n'a pas simplement suggéré ou invité.  </a:t>
            </a:r>
            <a:endParaRPr lang="fr-FR" sz="3200" b="1" dirty="0" smtClean="0">
              <a:solidFill>
                <a:srgbClr val="FF0000"/>
              </a:solidFill>
            </a:endParaRPr>
          </a:p>
          <a:p>
            <a:pPr algn="ctr"/>
            <a:r>
              <a:rPr lang="fr-FR" sz="3200" b="1" dirty="0" smtClean="0">
                <a:solidFill>
                  <a:srgbClr val="FF0000"/>
                </a:solidFill>
              </a:rPr>
              <a:t>Il </a:t>
            </a:r>
            <a:r>
              <a:rPr lang="fr-FR" sz="3200" b="1" dirty="0">
                <a:solidFill>
                  <a:srgbClr val="FF0000"/>
                </a:solidFill>
              </a:rPr>
              <a:t>nous commande de nous aimer les uns les autres si nous voulons être ses disciples. </a:t>
            </a:r>
            <a:endParaRPr lang="fr-FR" b="1" dirty="0">
              <a:solidFill>
                <a:srgbClr val="FF0000"/>
              </a:solidFill>
            </a:endParaRPr>
          </a:p>
        </p:txBody>
      </p:sp>
    </p:spTree>
    <p:extLst>
      <p:ext uri="{BB962C8B-B14F-4D97-AF65-F5344CB8AC3E}">
        <p14:creationId xmlns:p14="http://schemas.microsoft.com/office/powerpoint/2010/main" val="24061830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7200" y="510600"/>
            <a:ext cx="7924799" cy="5509200"/>
          </a:xfrm>
          <a:prstGeom prst="rect">
            <a:avLst/>
          </a:prstGeom>
        </p:spPr>
        <p:txBody>
          <a:bodyPr wrap="square">
            <a:spAutoFit/>
          </a:bodyPr>
          <a:lstStyle/>
          <a:p>
            <a:pPr algn="ctr"/>
            <a:r>
              <a:rPr lang="fr-FR" sz="3200" dirty="0" smtClean="0"/>
              <a:t>«</a:t>
            </a:r>
            <a:r>
              <a:rPr lang="fr-FR" sz="3200" dirty="0"/>
              <a:t>Ne laissez pas les conflits ou les divisions entrer dans la maison. Parlez avec douceur. N’élevez jamais la voix. Gardez votre calme. Eloignez-vous de toute culpabilisation et de tout mensonge. Dites aux enfants que vous voulez les aider à se préparer pour le paradis, où tout est paix, où pas une seule note discordante ne se fait entendre. Soyez patients  avec eux dans leurs épreuves, qui peuvent vous paraître insignifiantes, mais qui sont grandes pour eux. </a:t>
            </a:r>
            <a:endParaRPr lang="en-US" sz="3200" dirty="0"/>
          </a:p>
        </p:txBody>
      </p:sp>
    </p:spTree>
    <p:extLst>
      <p:ext uri="{BB962C8B-B14F-4D97-AF65-F5344CB8AC3E}">
        <p14:creationId xmlns:p14="http://schemas.microsoft.com/office/powerpoint/2010/main" val="29800509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85800" y="1413063"/>
            <a:ext cx="7772400" cy="4524315"/>
          </a:xfrm>
          <a:prstGeom prst="rect">
            <a:avLst/>
          </a:prstGeom>
        </p:spPr>
        <p:txBody>
          <a:bodyPr wrap="square">
            <a:spAutoFit/>
          </a:bodyPr>
          <a:lstStyle/>
          <a:p>
            <a:r>
              <a:rPr lang="fr-FR" sz="3200" dirty="0" smtClean="0"/>
              <a:t>« Lorsque </a:t>
            </a:r>
            <a:r>
              <a:rPr lang="fr-FR" sz="3200" dirty="0"/>
              <a:t>les pères et les mères sont convertis, il y aura aussi une conversion complète de leurs principes de gestion. Leurs pensées seront converties ; leurs langues seront converties. Il n'y aura ni parole bruyante ni  accès de colère. Les mots seront de nature à apaiser et bénir l'auditeur. . . . Perdez toutes les vilaines intonations de la voix. </a:t>
            </a:r>
            <a:endParaRPr lang="en-US" sz="4000" dirty="0"/>
          </a:p>
        </p:txBody>
      </p:sp>
    </p:spTree>
    <p:extLst>
      <p:ext uri="{BB962C8B-B14F-4D97-AF65-F5344CB8AC3E}">
        <p14:creationId xmlns:p14="http://schemas.microsoft.com/office/powerpoint/2010/main" val="24846064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339"/>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19100" y="1438402"/>
            <a:ext cx="8305800" cy="4031873"/>
          </a:xfrm>
          <a:prstGeom prst="rect">
            <a:avLst/>
          </a:prstGeom>
        </p:spPr>
        <p:txBody>
          <a:bodyPr wrap="square">
            <a:spAutoFit/>
          </a:bodyPr>
          <a:lstStyle/>
          <a:p>
            <a:r>
              <a:rPr lang="fr-FR" sz="3200" dirty="0" smtClean="0"/>
              <a:t>«</a:t>
            </a:r>
            <a:r>
              <a:rPr lang="fr-FR" sz="3200" dirty="0"/>
              <a:t>Nous devons  maîtriser notre tempérament  et contrôler nos paroles, en faisant cela nous gagnerons de grandes victoires. Si nous ne contrôlons pas nos mots et nos colères, nous sommes des esclaves de Satan. Nous lui sommes soumis. Il nous emmène en captivité.  Toutes les discordances, les impatiences, les mots durs sont une offrande présentée à sa majesté satanique. </a:t>
            </a:r>
            <a:endParaRPr lang="en-US" sz="3200" dirty="0"/>
          </a:p>
        </p:txBody>
      </p:sp>
    </p:spTree>
    <p:extLst>
      <p:ext uri="{BB962C8B-B14F-4D97-AF65-F5344CB8AC3E}">
        <p14:creationId xmlns:p14="http://schemas.microsoft.com/office/powerpoint/2010/main" val="3109930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38200" y="1490006"/>
            <a:ext cx="7467600" cy="4431983"/>
          </a:xfrm>
          <a:prstGeom prst="rect">
            <a:avLst/>
          </a:prstGeom>
        </p:spPr>
        <p:txBody>
          <a:bodyPr wrap="square">
            <a:spAutoFit/>
          </a:bodyPr>
          <a:lstStyle/>
          <a:p>
            <a:endParaRPr lang="fr-FR" sz="2400" dirty="0" smtClean="0"/>
          </a:p>
          <a:p>
            <a:pPr algn="ctr"/>
            <a:r>
              <a:rPr lang="fr-FR" sz="3600" dirty="0"/>
              <a:t>Et c'est une offrande coûteuse, plus coûteuse que toutes les offrandes que nous pouvons faire à Dieu, car elle détruit la paix et le bonheur de familles entières, détruit la santé, et finalement conduit à la mort éternelle</a:t>
            </a:r>
            <a:r>
              <a:rPr lang="fr-FR" sz="3600" dirty="0" smtClean="0"/>
              <a:t>.»</a:t>
            </a:r>
          </a:p>
          <a:p>
            <a:r>
              <a:rPr lang="fr-FR" sz="2400" dirty="0" smtClean="0">
                <a:solidFill>
                  <a:srgbClr val="FF0000"/>
                </a:solidFill>
              </a:rPr>
              <a:t>Ellen </a:t>
            </a:r>
            <a:r>
              <a:rPr lang="fr-FR" sz="2400" dirty="0">
                <a:solidFill>
                  <a:srgbClr val="FF0000"/>
                </a:solidFill>
              </a:rPr>
              <a:t>G. White, </a:t>
            </a:r>
            <a:r>
              <a:rPr lang="fr-FR" sz="2400" dirty="0" smtClean="0">
                <a:solidFill>
                  <a:srgbClr val="FF0000"/>
                </a:solidFill>
              </a:rPr>
              <a:t>Le Foyer Chrétien</a:t>
            </a:r>
            <a:r>
              <a:rPr lang="fr-FR" sz="2400" dirty="0">
                <a:solidFill>
                  <a:srgbClr val="FF0000"/>
                </a:solidFill>
              </a:rPr>
              <a:t>, p. 436, 437.</a:t>
            </a:r>
          </a:p>
          <a:p>
            <a:endParaRPr lang="fr-FR" dirty="0"/>
          </a:p>
        </p:txBody>
      </p:sp>
    </p:spTree>
    <p:extLst>
      <p:ext uri="{BB962C8B-B14F-4D97-AF65-F5344CB8AC3E}">
        <p14:creationId xmlns:p14="http://schemas.microsoft.com/office/powerpoint/2010/main" val="816425894"/>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_rels/them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433</TotalTime>
  <Words>1737</Words>
  <Application>Microsoft Office PowerPoint</Application>
  <PresentationFormat>On-screen Show (4:3)</PresentationFormat>
  <Paragraphs>133</Paragraphs>
  <Slides>38</Slides>
  <Notes>3</Notes>
  <HiddenSlides>0</HiddenSlides>
  <MMClips>0</MMClips>
  <ScaleCrop>false</ScaleCrop>
  <HeadingPairs>
    <vt:vector size="4" baseType="variant">
      <vt:variant>
        <vt:lpstr>Theme</vt:lpstr>
      </vt:variant>
      <vt:variant>
        <vt:i4>3</vt:i4>
      </vt:variant>
      <vt:variant>
        <vt:lpstr>Slide Titles</vt:lpstr>
      </vt:variant>
      <vt:variant>
        <vt:i4>38</vt:i4>
      </vt:variant>
    </vt:vector>
  </HeadingPairs>
  <TitlesOfParts>
    <vt:vector size="41" baseType="lpstr">
      <vt:lpstr>Office Theme</vt:lpstr>
      <vt:lpstr>Inkwell</vt:lpstr>
      <vt:lpstr>1_Inkwell</vt:lpstr>
      <vt:lpstr>Brisez le Cycle de la Violence - Séminaire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 POUR LE GROUPE: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Maloba</dc:creator>
  <cp:lastModifiedBy>Mwansa, Judith</cp:lastModifiedBy>
  <cp:revision>32</cp:revision>
  <dcterms:created xsi:type="dcterms:W3CDTF">2013-06-01T07:29:05Z</dcterms:created>
  <dcterms:modified xsi:type="dcterms:W3CDTF">2013-06-25T14:42:09Z</dcterms:modified>
</cp:coreProperties>
</file>